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1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9" r:id="rId1"/>
    <p:sldMasterId id="2147483761" r:id="rId2"/>
    <p:sldMasterId id="2147483766" r:id="rId3"/>
    <p:sldMasterId id="2147483771" r:id="rId4"/>
    <p:sldMasterId id="2147483777" r:id="rId5"/>
    <p:sldMasterId id="2147483782" r:id="rId6"/>
    <p:sldMasterId id="2147483787" r:id="rId7"/>
    <p:sldMasterId id="2147483793" r:id="rId8"/>
    <p:sldMasterId id="2147483891" r:id="rId9"/>
    <p:sldMasterId id="2147483943" r:id="rId10"/>
    <p:sldMasterId id="2147483949" r:id="rId11"/>
    <p:sldMasterId id="2147483960" r:id="rId12"/>
    <p:sldMasterId id="2147483973" r:id="rId13"/>
  </p:sldMasterIdLst>
  <p:notesMasterIdLst>
    <p:notesMasterId r:id="rId52"/>
  </p:notesMasterIdLst>
  <p:handoutMasterIdLst>
    <p:handoutMasterId r:id="rId53"/>
  </p:handoutMasterIdLst>
  <p:sldIdLst>
    <p:sldId id="409" r:id="rId14"/>
    <p:sldId id="999" r:id="rId15"/>
    <p:sldId id="994" r:id="rId16"/>
    <p:sldId id="996" r:id="rId17"/>
    <p:sldId id="998" r:id="rId18"/>
    <p:sldId id="976" r:id="rId19"/>
    <p:sldId id="990" r:id="rId20"/>
    <p:sldId id="275" r:id="rId21"/>
    <p:sldId id="977" r:id="rId22"/>
    <p:sldId id="978" r:id="rId23"/>
    <p:sldId id="979" r:id="rId24"/>
    <p:sldId id="295" r:id="rId25"/>
    <p:sldId id="963" r:id="rId26"/>
    <p:sldId id="985" r:id="rId27"/>
    <p:sldId id="908" r:id="rId28"/>
    <p:sldId id="970" r:id="rId29"/>
    <p:sldId id="973" r:id="rId30"/>
    <p:sldId id="971" r:id="rId31"/>
    <p:sldId id="929" r:id="rId32"/>
    <p:sldId id="968" r:id="rId33"/>
    <p:sldId id="982" r:id="rId34"/>
    <p:sldId id="958" r:id="rId35"/>
    <p:sldId id="913" r:id="rId36"/>
    <p:sldId id="989" r:id="rId37"/>
    <p:sldId id="972" r:id="rId38"/>
    <p:sldId id="974" r:id="rId39"/>
    <p:sldId id="955" r:id="rId40"/>
    <p:sldId id="930" r:id="rId41"/>
    <p:sldId id="956" r:id="rId42"/>
    <p:sldId id="957" r:id="rId43"/>
    <p:sldId id="965" r:id="rId44"/>
    <p:sldId id="966" r:id="rId45"/>
    <p:sldId id="967" r:id="rId46"/>
    <p:sldId id="964" r:id="rId47"/>
    <p:sldId id="992" r:id="rId48"/>
    <p:sldId id="993" r:id="rId49"/>
    <p:sldId id="918" r:id="rId50"/>
    <p:sldId id="984" r:id="rId51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華康中圓體" pitchFamily="49" charset="-12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華康中圓體" pitchFamily="49" charset="-12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華康中圓體" pitchFamily="49" charset="-12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華康中圓體" pitchFamily="49" charset="-12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華康中圓體" pitchFamily="49" charset="-120"/>
        <a:ea typeface="新細明體" charset="-120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華康中圓體" pitchFamily="49" charset="-120"/>
        <a:ea typeface="新細明體" charset="-120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華康中圓體" pitchFamily="49" charset="-120"/>
        <a:ea typeface="新細明體" charset="-120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華康中圓體" pitchFamily="49" charset="-120"/>
        <a:ea typeface="新細明體" charset="-120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華康中圓體" pitchFamily="49" charset="-12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99"/>
    <a:srgbClr val="3366FF"/>
    <a:srgbClr val="FF11E3"/>
    <a:srgbClr val="FF99FF"/>
    <a:srgbClr val="6699FF"/>
    <a:srgbClr val="FF5050"/>
    <a:srgbClr val="FF5BEB"/>
    <a:srgbClr val="00FF00"/>
    <a:srgbClr val="6666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4" autoAdjust="0"/>
    <p:restoredTop sz="89205" autoAdjust="0"/>
  </p:normalViewPr>
  <p:slideViewPr>
    <p:cSldViewPr>
      <p:cViewPr varScale="1">
        <p:scale>
          <a:sx n="107" d="100"/>
          <a:sy n="107" d="100"/>
        </p:scale>
        <p:origin x="16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896" y="-91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E8BFE3-4F43-4EC7-85E4-D345BF3E2533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8A8CDFB-42B1-4EEA-BCD2-63A6E1F3A5BD}">
      <dgm:prSet phldrT="[文字]"/>
      <dgm:spPr/>
      <dgm:t>
        <a:bodyPr/>
        <a:lstStyle/>
        <a:p>
          <a:r>
            <a: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充足的專業實驗教室</a:t>
          </a:r>
          <a:endParaRPr lang="zh-TW" altLang="en-US" dirty="0"/>
        </a:p>
      </dgm:t>
    </dgm:pt>
    <dgm:pt modelId="{B880FD12-AA10-42FB-B121-30EE8143CA8D}" type="parTrans" cxnId="{EFE94374-310E-4B53-B84C-281D9ADDEBB2}">
      <dgm:prSet/>
      <dgm:spPr/>
      <dgm:t>
        <a:bodyPr/>
        <a:lstStyle/>
        <a:p>
          <a:endParaRPr lang="zh-TW" altLang="en-US"/>
        </a:p>
      </dgm:t>
    </dgm:pt>
    <dgm:pt modelId="{5D06C96E-C312-42B6-9AEE-FDE916B1D92A}" type="sibTrans" cxnId="{EFE94374-310E-4B53-B84C-281D9ADDEBB2}">
      <dgm:prSet/>
      <dgm:spPr/>
      <dgm:t>
        <a:bodyPr/>
        <a:lstStyle/>
        <a:p>
          <a:endParaRPr lang="zh-TW" altLang="en-US"/>
        </a:p>
      </dgm:t>
    </dgm:pt>
    <dgm:pt modelId="{F86C1C2A-D1DF-41FD-839D-97674B9E720D}">
      <dgm:prSet/>
      <dgm:spPr/>
      <dgm:t>
        <a:bodyPr/>
        <a:lstStyle/>
        <a:p>
          <a:r>
            <a:rPr lang="zh-TW" altLang="en-US">
              <a:latin typeface="Adobe 繁黑體 Std B" panose="020B0700000000000000" pitchFamily="34" charset="-120"/>
              <a:ea typeface="Adobe 繁黑體 Std B" panose="020B0700000000000000" pitchFamily="34" charset="-120"/>
            </a:rPr>
            <a:t>證照導向</a:t>
          </a:r>
          <a:endParaRPr lang="en-US" altLang="zh-TW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1057CFD-3475-47CD-AEA0-5440F6BF62D2}" type="parTrans" cxnId="{8143C6CD-96CE-4FF3-8624-53B22E6FA526}">
      <dgm:prSet/>
      <dgm:spPr/>
      <dgm:t>
        <a:bodyPr/>
        <a:lstStyle/>
        <a:p>
          <a:endParaRPr lang="zh-TW" altLang="en-US"/>
        </a:p>
      </dgm:t>
    </dgm:pt>
    <dgm:pt modelId="{B4253722-43F2-42C4-932E-B9FCC60389DB}" type="sibTrans" cxnId="{8143C6CD-96CE-4FF3-8624-53B22E6FA526}">
      <dgm:prSet/>
      <dgm:spPr/>
      <dgm:t>
        <a:bodyPr/>
        <a:lstStyle/>
        <a:p>
          <a:endParaRPr lang="zh-TW" altLang="en-US"/>
        </a:p>
      </dgm:t>
    </dgm:pt>
    <dgm:pt modelId="{25B315AD-3F73-4E17-8378-D88DECDDABA5}">
      <dgm:prSet/>
      <dgm:spPr/>
      <dgm:t>
        <a:bodyPr/>
        <a:lstStyle/>
        <a:p>
          <a:r>
            <a:rPr lang="zh-TW" altLang="en-US">
              <a:latin typeface="Adobe 繁黑體 Std B" panose="020B0700000000000000" pitchFamily="34" charset="-120"/>
              <a:ea typeface="Adobe 繁黑體 Std B" panose="020B0700000000000000" pitchFamily="34" charset="-120"/>
            </a:rPr>
            <a:t>畢業即就業無縫接軌</a:t>
          </a:r>
          <a:endParaRPr lang="en-US" altLang="zh-TW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EC79A3B-2150-4782-A992-046E7DF5035A}" type="parTrans" cxnId="{0AD80466-DF40-4EA1-995A-FEA629E136E7}">
      <dgm:prSet/>
      <dgm:spPr/>
      <dgm:t>
        <a:bodyPr/>
        <a:lstStyle/>
        <a:p>
          <a:endParaRPr lang="zh-TW" altLang="en-US"/>
        </a:p>
      </dgm:t>
    </dgm:pt>
    <dgm:pt modelId="{EF957BB7-23E2-4B43-AB1A-7C260B4EF990}" type="sibTrans" cxnId="{0AD80466-DF40-4EA1-995A-FEA629E136E7}">
      <dgm:prSet/>
      <dgm:spPr/>
      <dgm:t>
        <a:bodyPr/>
        <a:lstStyle/>
        <a:p>
          <a:endParaRPr lang="zh-TW" altLang="en-US"/>
        </a:p>
      </dgm:t>
    </dgm:pt>
    <dgm:pt modelId="{36507403-0469-40A7-9E28-2833A1A4494F}">
      <dgm:prSet/>
      <dgm:spPr/>
      <dgm:t>
        <a:bodyPr/>
        <a:lstStyle/>
        <a:p>
          <a:r>
            <a:rPr lang="zh-TW" altLang="en-US">
              <a:latin typeface="Adobe 繁黑體 Std B" panose="020B0700000000000000" pitchFamily="34" charset="-120"/>
              <a:ea typeface="Adobe 繁黑體 Std B" panose="020B0700000000000000" pitchFamily="34" charset="-120"/>
            </a:rPr>
            <a:t>校外大型企業實習機會</a:t>
          </a:r>
          <a:endParaRPr lang="en-US" altLang="zh-TW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F43D1B34-D6D5-4E95-BFC4-3F98BF513F62}" type="parTrans" cxnId="{208F417D-891A-451B-A99C-F07463040B16}">
      <dgm:prSet/>
      <dgm:spPr/>
      <dgm:t>
        <a:bodyPr/>
        <a:lstStyle/>
        <a:p>
          <a:endParaRPr lang="zh-TW" altLang="en-US"/>
        </a:p>
      </dgm:t>
    </dgm:pt>
    <dgm:pt modelId="{A134A4E7-EE5D-4C9F-8606-320B70E6AB47}" type="sibTrans" cxnId="{208F417D-891A-451B-A99C-F07463040B16}">
      <dgm:prSet/>
      <dgm:spPr/>
      <dgm:t>
        <a:bodyPr/>
        <a:lstStyle/>
        <a:p>
          <a:endParaRPr lang="zh-TW" altLang="en-US"/>
        </a:p>
      </dgm:t>
    </dgm:pt>
    <dgm:pt modelId="{3A4309A6-54DB-4A49-8A5A-9EC92C04677C}">
      <dgm:prSet/>
      <dgm:spPr/>
      <dgm:t>
        <a:bodyPr/>
        <a:lstStyle/>
        <a:p>
          <a:r>
            <a:rPr lang="zh-TW" altLang="en-US">
              <a:latin typeface="Adobe 繁黑體 Std B" panose="020B0700000000000000" pitchFamily="34" charset="-120"/>
              <a:ea typeface="Adobe 繁黑體 Std B" panose="020B0700000000000000" pitchFamily="34" charset="-120"/>
            </a:rPr>
            <a:t>入學獎勵與多項獎學金</a:t>
          </a:r>
          <a:endParaRPr lang="en-US" altLang="zh-TW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F48086F4-FEDA-4B9F-A5FA-CBFF9E1E62E8}" type="parTrans" cxnId="{954B0779-FF87-4F92-915C-921348F45EF2}">
      <dgm:prSet/>
      <dgm:spPr/>
      <dgm:t>
        <a:bodyPr/>
        <a:lstStyle/>
        <a:p>
          <a:endParaRPr lang="zh-TW" altLang="en-US"/>
        </a:p>
      </dgm:t>
    </dgm:pt>
    <dgm:pt modelId="{18D3D0DE-D3EA-4F48-A4E2-490AEAFFDFE7}" type="sibTrans" cxnId="{954B0779-FF87-4F92-915C-921348F45EF2}">
      <dgm:prSet/>
      <dgm:spPr/>
      <dgm:t>
        <a:bodyPr/>
        <a:lstStyle/>
        <a:p>
          <a:endParaRPr lang="zh-TW" altLang="en-US"/>
        </a:p>
      </dgm:t>
    </dgm:pt>
    <dgm:pt modelId="{7D0BD549-3FE8-48E3-94E1-65CDB6C89948}">
      <dgm:prSet/>
      <dgm:spPr/>
      <dgm:t>
        <a:bodyPr/>
        <a:lstStyle/>
        <a:p>
          <a:r>
            <a:rPr lang="zh-TW" altLang="en-US">
              <a:latin typeface="Adobe 繁黑體 Std B" panose="020B0700000000000000" pitchFamily="34" charset="-120"/>
              <a:ea typeface="Adobe 繁黑體 Std B" panose="020B0700000000000000" pitchFamily="34" charset="-120"/>
            </a:rPr>
            <a:t>就學環境佳提供宿舍</a:t>
          </a:r>
          <a:endParaRPr lang="zh-TW" alt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5057390-9EF8-49C9-ABDE-5F6C4C232BF4}" type="parTrans" cxnId="{97D7430B-4A75-4BAE-AB45-244B8557F29D}">
      <dgm:prSet/>
      <dgm:spPr/>
      <dgm:t>
        <a:bodyPr/>
        <a:lstStyle/>
        <a:p>
          <a:endParaRPr lang="zh-TW" altLang="en-US"/>
        </a:p>
      </dgm:t>
    </dgm:pt>
    <dgm:pt modelId="{61F412E3-D712-4358-889B-82EB40765814}" type="sibTrans" cxnId="{97D7430B-4A75-4BAE-AB45-244B8557F29D}">
      <dgm:prSet/>
      <dgm:spPr/>
      <dgm:t>
        <a:bodyPr/>
        <a:lstStyle/>
        <a:p>
          <a:endParaRPr lang="zh-TW" altLang="en-US"/>
        </a:p>
      </dgm:t>
    </dgm:pt>
    <dgm:pt modelId="{B327A934-A74B-4230-9923-E897ACBE4833}" type="pres">
      <dgm:prSet presAssocID="{0CE8BFE3-4F43-4EC7-85E4-D345BF3E2533}" presName="diagram" presStyleCnt="0">
        <dgm:presLayoutVars>
          <dgm:dir/>
          <dgm:resizeHandles val="exact"/>
        </dgm:presLayoutVars>
      </dgm:prSet>
      <dgm:spPr/>
    </dgm:pt>
    <dgm:pt modelId="{CE774DC8-AF5C-4629-A4FA-9CC935B841CF}" type="pres">
      <dgm:prSet presAssocID="{E8A8CDFB-42B1-4EEA-BCD2-63A6E1F3A5BD}" presName="node" presStyleLbl="node1" presStyleIdx="0" presStyleCnt="6">
        <dgm:presLayoutVars>
          <dgm:bulletEnabled val="1"/>
        </dgm:presLayoutVars>
      </dgm:prSet>
      <dgm:spPr/>
    </dgm:pt>
    <dgm:pt modelId="{722C65A5-1860-4ABD-8B43-2039ED985C3C}" type="pres">
      <dgm:prSet presAssocID="{5D06C96E-C312-42B6-9AEE-FDE916B1D92A}" presName="sibTrans" presStyleCnt="0"/>
      <dgm:spPr/>
    </dgm:pt>
    <dgm:pt modelId="{C4431F99-9200-4B6F-97B2-F062FAF8A576}" type="pres">
      <dgm:prSet presAssocID="{F86C1C2A-D1DF-41FD-839D-97674B9E720D}" presName="node" presStyleLbl="node1" presStyleIdx="1" presStyleCnt="6">
        <dgm:presLayoutVars>
          <dgm:bulletEnabled val="1"/>
        </dgm:presLayoutVars>
      </dgm:prSet>
      <dgm:spPr/>
    </dgm:pt>
    <dgm:pt modelId="{F0BD9DCD-8B80-46E7-AF35-18D9081911BE}" type="pres">
      <dgm:prSet presAssocID="{B4253722-43F2-42C4-932E-B9FCC60389DB}" presName="sibTrans" presStyleCnt="0"/>
      <dgm:spPr/>
    </dgm:pt>
    <dgm:pt modelId="{8244125E-7B9E-4076-A347-552DF3A14512}" type="pres">
      <dgm:prSet presAssocID="{25B315AD-3F73-4E17-8378-D88DECDDABA5}" presName="node" presStyleLbl="node1" presStyleIdx="2" presStyleCnt="6">
        <dgm:presLayoutVars>
          <dgm:bulletEnabled val="1"/>
        </dgm:presLayoutVars>
      </dgm:prSet>
      <dgm:spPr/>
    </dgm:pt>
    <dgm:pt modelId="{F0918796-FC92-4F93-97FD-1C6C98CF2CFE}" type="pres">
      <dgm:prSet presAssocID="{EF957BB7-23E2-4B43-AB1A-7C260B4EF990}" presName="sibTrans" presStyleCnt="0"/>
      <dgm:spPr/>
    </dgm:pt>
    <dgm:pt modelId="{34A14D4E-AFD4-4270-A698-4892EF2BC8C0}" type="pres">
      <dgm:prSet presAssocID="{36507403-0469-40A7-9E28-2833A1A4494F}" presName="node" presStyleLbl="node1" presStyleIdx="3" presStyleCnt="6">
        <dgm:presLayoutVars>
          <dgm:bulletEnabled val="1"/>
        </dgm:presLayoutVars>
      </dgm:prSet>
      <dgm:spPr/>
    </dgm:pt>
    <dgm:pt modelId="{999C58AE-E68E-4C12-B8F2-E26ECD702DE8}" type="pres">
      <dgm:prSet presAssocID="{A134A4E7-EE5D-4C9F-8606-320B70E6AB47}" presName="sibTrans" presStyleCnt="0"/>
      <dgm:spPr/>
    </dgm:pt>
    <dgm:pt modelId="{7F88516D-0BEC-40ED-893C-5A978B5AE72F}" type="pres">
      <dgm:prSet presAssocID="{3A4309A6-54DB-4A49-8A5A-9EC92C04677C}" presName="node" presStyleLbl="node1" presStyleIdx="4" presStyleCnt="6">
        <dgm:presLayoutVars>
          <dgm:bulletEnabled val="1"/>
        </dgm:presLayoutVars>
      </dgm:prSet>
      <dgm:spPr/>
    </dgm:pt>
    <dgm:pt modelId="{A3016F17-3DEC-46A6-A6BC-8B94974FBD88}" type="pres">
      <dgm:prSet presAssocID="{18D3D0DE-D3EA-4F48-A4E2-490AEAFFDFE7}" presName="sibTrans" presStyleCnt="0"/>
      <dgm:spPr/>
    </dgm:pt>
    <dgm:pt modelId="{6CD1B654-4EF4-4DF2-8AAE-5010289E398C}" type="pres">
      <dgm:prSet presAssocID="{7D0BD549-3FE8-48E3-94E1-65CDB6C89948}" presName="node" presStyleLbl="node1" presStyleIdx="5" presStyleCnt="6">
        <dgm:presLayoutVars>
          <dgm:bulletEnabled val="1"/>
        </dgm:presLayoutVars>
      </dgm:prSet>
      <dgm:spPr/>
    </dgm:pt>
  </dgm:ptLst>
  <dgm:cxnLst>
    <dgm:cxn modelId="{5C5F7308-9F9D-49C3-A628-180287264CE0}" type="presOf" srcId="{3A4309A6-54DB-4A49-8A5A-9EC92C04677C}" destId="{7F88516D-0BEC-40ED-893C-5A978B5AE72F}" srcOrd="0" destOrd="0" presId="urn:microsoft.com/office/officeart/2005/8/layout/default"/>
    <dgm:cxn modelId="{97D7430B-4A75-4BAE-AB45-244B8557F29D}" srcId="{0CE8BFE3-4F43-4EC7-85E4-D345BF3E2533}" destId="{7D0BD549-3FE8-48E3-94E1-65CDB6C89948}" srcOrd="5" destOrd="0" parTransId="{85057390-9EF8-49C9-ABDE-5F6C4C232BF4}" sibTransId="{61F412E3-D712-4358-889B-82EB40765814}"/>
    <dgm:cxn modelId="{F19F9C2E-B109-4D41-B051-13599E024F84}" type="presOf" srcId="{E8A8CDFB-42B1-4EEA-BCD2-63A6E1F3A5BD}" destId="{CE774DC8-AF5C-4629-A4FA-9CC935B841CF}" srcOrd="0" destOrd="0" presId="urn:microsoft.com/office/officeart/2005/8/layout/default"/>
    <dgm:cxn modelId="{E28BDD3C-5BC1-4768-BAF1-1087D41456DE}" type="presOf" srcId="{36507403-0469-40A7-9E28-2833A1A4494F}" destId="{34A14D4E-AFD4-4270-A698-4892EF2BC8C0}" srcOrd="0" destOrd="0" presId="urn:microsoft.com/office/officeart/2005/8/layout/default"/>
    <dgm:cxn modelId="{0AD80466-DF40-4EA1-995A-FEA629E136E7}" srcId="{0CE8BFE3-4F43-4EC7-85E4-D345BF3E2533}" destId="{25B315AD-3F73-4E17-8378-D88DECDDABA5}" srcOrd="2" destOrd="0" parTransId="{AEC79A3B-2150-4782-A992-046E7DF5035A}" sibTransId="{EF957BB7-23E2-4B43-AB1A-7C260B4EF990}"/>
    <dgm:cxn modelId="{EFE94374-310E-4B53-B84C-281D9ADDEBB2}" srcId="{0CE8BFE3-4F43-4EC7-85E4-D345BF3E2533}" destId="{E8A8CDFB-42B1-4EEA-BCD2-63A6E1F3A5BD}" srcOrd="0" destOrd="0" parTransId="{B880FD12-AA10-42FB-B121-30EE8143CA8D}" sibTransId="{5D06C96E-C312-42B6-9AEE-FDE916B1D92A}"/>
    <dgm:cxn modelId="{954B0779-FF87-4F92-915C-921348F45EF2}" srcId="{0CE8BFE3-4F43-4EC7-85E4-D345BF3E2533}" destId="{3A4309A6-54DB-4A49-8A5A-9EC92C04677C}" srcOrd="4" destOrd="0" parTransId="{F48086F4-FEDA-4B9F-A5FA-CBFF9E1E62E8}" sibTransId="{18D3D0DE-D3EA-4F48-A4E2-490AEAFFDFE7}"/>
    <dgm:cxn modelId="{98BF7E7C-A62D-4CDA-A695-18EE112FE9EA}" type="presOf" srcId="{F86C1C2A-D1DF-41FD-839D-97674B9E720D}" destId="{C4431F99-9200-4B6F-97B2-F062FAF8A576}" srcOrd="0" destOrd="0" presId="urn:microsoft.com/office/officeart/2005/8/layout/default"/>
    <dgm:cxn modelId="{208F417D-891A-451B-A99C-F07463040B16}" srcId="{0CE8BFE3-4F43-4EC7-85E4-D345BF3E2533}" destId="{36507403-0469-40A7-9E28-2833A1A4494F}" srcOrd="3" destOrd="0" parTransId="{F43D1B34-D6D5-4E95-BFC4-3F98BF513F62}" sibTransId="{A134A4E7-EE5D-4C9F-8606-320B70E6AB47}"/>
    <dgm:cxn modelId="{7F28B5A8-F0C6-4D82-ACA0-75EABF20E013}" type="presOf" srcId="{25B315AD-3F73-4E17-8378-D88DECDDABA5}" destId="{8244125E-7B9E-4076-A347-552DF3A14512}" srcOrd="0" destOrd="0" presId="urn:microsoft.com/office/officeart/2005/8/layout/default"/>
    <dgm:cxn modelId="{4EDF1FB9-22E8-4724-8C5E-C9536BEEEC8B}" type="presOf" srcId="{7D0BD549-3FE8-48E3-94E1-65CDB6C89948}" destId="{6CD1B654-4EF4-4DF2-8AAE-5010289E398C}" srcOrd="0" destOrd="0" presId="urn:microsoft.com/office/officeart/2005/8/layout/default"/>
    <dgm:cxn modelId="{8143C6CD-96CE-4FF3-8624-53B22E6FA526}" srcId="{0CE8BFE3-4F43-4EC7-85E4-D345BF3E2533}" destId="{F86C1C2A-D1DF-41FD-839D-97674B9E720D}" srcOrd="1" destOrd="0" parTransId="{91057CFD-3475-47CD-AEA0-5440F6BF62D2}" sibTransId="{B4253722-43F2-42C4-932E-B9FCC60389DB}"/>
    <dgm:cxn modelId="{503E46EC-4C3F-4A2C-BBCA-E719D84C4058}" type="presOf" srcId="{0CE8BFE3-4F43-4EC7-85E4-D345BF3E2533}" destId="{B327A934-A74B-4230-9923-E897ACBE4833}" srcOrd="0" destOrd="0" presId="urn:microsoft.com/office/officeart/2005/8/layout/default"/>
    <dgm:cxn modelId="{9689CDCF-2E1A-40B2-A3DB-9C28FE5175BA}" type="presParOf" srcId="{B327A934-A74B-4230-9923-E897ACBE4833}" destId="{CE774DC8-AF5C-4629-A4FA-9CC935B841CF}" srcOrd="0" destOrd="0" presId="urn:microsoft.com/office/officeart/2005/8/layout/default"/>
    <dgm:cxn modelId="{B51B0003-E12F-472E-A1EA-CD2053790D8E}" type="presParOf" srcId="{B327A934-A74B-4230-9923-E897ACBE4833}" destId="{722C65A5-1860-4ABD-8B43-2039ED985C3C}" srcOrd="1" destOrd="0" presId="urn:microsoft.com/office/officeart/2005/8/layout/default"/>
    <dgm:cxn modelId="{B2F4FBC1-74CB-4EF2-A6DE-926162E1863C}" type="presParOf" srcId="{B327A934-A74B-4230-9923-E897ACBE4833}" destId="{C4431F99-9200-4B6F-97B2-F062FAF8A576}" srcOrd="2" destOrd="0" presId="urn:microsoft.com/office/officeart/2005/8/layout/default"/>
    <dgm:cxn modelId="{924353D3-256D-4AE6-BF41-FEBDEF53D713}" type="presParOf" srcId="{B327A934-A74B-4230-9923-E897ACBE4833}" destId="{F0BD9DCD-8B80-46E7-AF35-18D9081911BE}" srcOrd="3" destOrd="0" presId="urn:microsoft.com/office/officeart/2005/8/layout/default"/>
    <dgm:cxn modelId="{C57EF69B-74BA-41B9-97B2-F0CC12DC91CE}" type="presParOf" srcId="{B327A934-A74B-4230-9923-E897ACBE4833}" destId="{8244125E-7B9E-4076-A347-552DF3A14512}" srcOrd="4" destOrd="0" presId="urn:microsoft.com/office/officeart/2005/8/layout/default"/>
    <dgm:cxn modelId="{A0D41495-2DEA-4AEA-BE2C-54F199B680F8}" type="presParOf" srcId="{B327A934-A74B-4230-9923-E897ACBE4833}" destId="{F0918796-FC92-4F93-97FD-1C6C98CF2CFE}" srcOrd="5" destOrd="0" presId="urn:microsoft.com/office/officeart/2005/8/layout/default"/>
    <dgm:cxn modelId="{9407C597-8210-41AA-A44B-B0009F4A7C19}" type="presParOf" srcId="{B327A934-A74B-4230-9923-E897ACBE4833}" destId="{34A14D4E-AFD4-4270-A698-4892EF2BC8C0}" srcOrd="6" destOrd="0" presId="urn:microsoft.com/office/officeart/2005/8/layout/default"/>
    <dgm:cxn modelId="{D28FB3BB-B65A-46C1-B90D-C6878A8CF144}" type="presParOf" srcId="{B327A934-A74B-4230-9923-E897ACBE4833}" destId="{999C58AE-E68E-4C12-B8F2-E26ECD702DE8}" srcOrd="7" destOrd="0" presId="urn:microsoft.com/office/officeart/2005/8/layout/default"/>
    <dgm:cxn modelId="{C5DA3D1F-A818-4DE1-B1DF-2E15EBB9FC1A}" type="presParOf" srcId="{B327A934-A74B-4230-9923-E897ACBE4833}" destId="{7F88516D-0BEC-40ED-893C-5A978B5AE72F}" srcOrd="8" destOrd="0" presId="urn:microsoft.com/office/officeart/2005/8/layout/default"/>
    <dgm:cxn modelId="{CD45B931-E2E2-44EF-AE7F-C0CEFBED055F}" type="presParOf" srcId="{B327A934-A74B-4230-9923-E897ACBE4833}" destId="{A3016F17-3DEC-46A6-A6BC-8B94974FBD88}" srcOrd="9" destOrd="0" presId="urn:microsoft.com/office/officeart/2005/8/layout/default"/>
    <dgm:cxn modelId="{28645548-9165-4BF9-9594-2218FD11FE7B}" type="presParOf" srcId="{B327A934-A74B-4230-9923-E897ACBE4833}" destId="{6CD1B654-4EF4-4DF2-8AAE-5010289E398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74DC8-AF5C-4629-A4FA-9CC935B841CF}">
      <dsp:nvSpPr>
        <dsp:cNvPr id="0" name=""/>
        <dsp:cNvSpPr/>
      </dsp:nvSpPr>
      <dsp:spPr>
        <a:xfrm>
          <a:off x="1179545" y="2109"/>
          <a:ext cx="2374154" cy="14244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充足的專業實驗教室</a:t>
          </a:r>
          <a:endParaRPr lang="zh-TW" altLang="en-US" sz="3100" kern="1200" dirty="0"/>
        </a:p>
      </dsp:txBody>
      <dsp:txXfrm>
        <a:off x="1179545" y="2109"/>
        <a:ext cx="2374154" cy="1424492"/>
      </dsp:txXfrm>
    </dsp:sp>
    <dsp:sp modelId="{C4431F99-9200-4B6F-97B2-F062FAF8A576}">
      <dsp:nvSpPr>
        <dsp:cNvPr id="0" name=""/>
        <dsp:cNvSpPr/>
      </dsp:nvSpPr>
      <dsp:spPr>
        <a:xfrm>
          <a:off x="3791115" y="2109"/>
          <a:ext cx="2374154" cy="14244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證照導向</a:t>
          </a:r>
          <a:endParaRPr lang="en-US" altLang="zh-TW" sz="31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3791115" y="2109"/>
        <a:ext cx="2374154" cy="1424492"/>
      </dsp:txXfrm>
    </dsp:sp>
    <dsp:sp modelId="{8244125E-7B9E-4076-A347-552DF3A14512}">
      <dsp:nvSpPr>
        <dsp:cNvPr id="0" name=""/>
        <dsp:cNvSpPr/>
      </dsp:nvSpPr>
      <dsp:spPr>
        <a:xfrm>
          <a:off x="1179545" y="1664017"/>
          <a:ext cx="2374154" cy="14244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畢業即就業無縫接軌</a:t>
          </a:r>
          <a:endParaRPr lang="en-US" altLang="zh-TW" sz="31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1179545" y="1664017"/>
        <a:ext cx="2374154" cy="1424492"/>
      </dsp:txXfrm>
    </dsp:sp>
    <dsp:sp modelId="{34A14D4E-AFD4-4270-A698-4892EF2BC8C0}">
      <dsp:nvSpPr>
        <dsp:cNvPr id="0" name=""/>
        <dsp:cNvSpPr/>
      </dsp:nvSpPr>
      <dsp:spPr>
        <a:xfrm>
          <a:off x="3791115" y="1664017"/>
          <a:ext cx="2374154" cy="142449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校外大型企業實習機會</a:t>
          </a:r>
          <a:endParaRPr lang="en-US" altLang="zh-TW" sz="31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3791115" y="1664017"/>
        <a:ext cx="2374154" cy="1424492"/>
      </dsp:txXfrm>
    </dsp:sp>
    <dsp:sp modelId="{7F88516D-0BEC-40ED-893C-5A978B5AE72F}">
      <dsp:nvSpPr>
        <dsp:cNvPr id="0" name=""/>
        <dsp:cNvSpPr/>
      </dsp:nvSpPr>
      <dsp:spPr>
        <a:xfrm>
          <a:off x="1179545" y="3325925"/>
          <a:ext cx="2374154" cy="142449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入學獎勵與多項獎學金</a:t>
          </a:r>
          <a:endParaRPr lang="en-US" altLang="zh-TW" sz="31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1179545" y="3325925"/>
        <a:ext cx="2374154" cy="1424492"/>
      </dsp:txXfrm>
    </dsp:sp>
    <dsp:sp modelId="{6CD1B654-4EF4-4DF2-8AAE-5010289E398C}">
      <dsp:nvSpPr>
        <dsp:cNvPr id="0" name=""/>
        <dsp:cNvSpPr/>
      </dsp:nvSpPr>
      <dsp:spPr>
        <a:xfrm>
          <a:off x="3791115" y="3325925"/>
          <a:ext cx="2374154" cy="14244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就學環境佳提供宿舍</a:t>
          </a:r>
          <a:endParaRPr lang="zh-TW" altLang="en-US" sz="31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3791115" y="3325925"/>
        <a:ext cx="2374154" cy="1424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034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4" rIns="91411" bIns="4570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057" y="0"/>
            <a:ext cx="2947034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4" rIns="91411" bIns="4570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76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800"/>
            <a:ext cx="2947034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4" rIns="91411" bIns="4570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76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057" y="9428800"/>
            <a:ext cx="2947034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4" rIns="91411" bIns="4570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D943942-9F1F-4347-BED1-6C3ECE7EFF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0660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034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4" rIns="91411" bIns="4570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057" y="0"/>
            <a:ext cx="2947034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4" rIns="91411" bIns="4570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85" y="4715192"/>
            <a:ext cx="5437506" cy="446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4" rIns="91411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800"/>
            <a:ext cx="2947034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4" rIns="91411" bIns="4570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057" y="9428800"/>
            <a:ext cx="2947034" cy="4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4" rIns="91411" bIns="4570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E422BC7-2363-405F-A1E5-E58B856E24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068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95C91-AAC0-483F-985A-3D727AA8F3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7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4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4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4.xml"/><Relationship Id="rId7" Type="http://schemas.openxmlformats.org/officeDocument/2006/relationships/image" Target="../media/image4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(使用中文字型)"/>
                <a:ea typeface="華康中圓體" pitchFamily="49" charset="-120"/>
              </a:defRPr>
            </a:lvl1pPr>
            <a:lvl2pPr>
              <a:defRPr baseline="0">
                <a:latin typeface="(使用中文字型)"/>
                <a:ea typeface="華康中圓體" pitchFamily="49" charset="-120"/>
              </a:defRPr>
            </a:lvl2pPr>
            <a:lvl3pPr>
              <a:defRPr baseline="0">
                <a:latin typeface="(使用中文字型)"/>
                <a:ea typeface="華康中圓體" pitchFamily="49" charset="-120"/>
              </a:defRPr>
            </a:lvl3pPr>
            <a:lvl4pPr>
              <a:defRPr baseline="0">
                <a:latin typeface="(使用中文字型)"/>
                <a:ea typeface="華康中圓體" pitchFamily="49" charset="-120"/>
              </a:defRPr>
            </a:lvl4pPr>
            <a:lvl5pPr>
              <a:defRPr baseline="0">
                <a:latin typeface="(使用中文字型)"/>
                <a:ea typeface="華康中圓體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A7F2F-5256-4E11-8199-3C484E0DED2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3325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>
              <a:defRPr/>
            </a:pPr>
            <a:fld id="{74C27B88-C2BE-4921-A812-AD49B32E38B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31150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7AC7A-BE41-4104-94F9-AE87DCDE9FD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(使用中文字型)"/>
                <a:ea typeface="華康中圓體" pitchFamily="49" charset="-120"/>
              </a:defRPr>
            </a:lvl1pPr>
            <a:lvl2pPr>
              <a:defRPr baseline="0">
                <a:latin typeface="(使用中文字型)"/>
                <a:ea typeface="華康中圓體" pitchFamily="49" charset="-120"/>
              </a:defRPr>
            </a:lvl2pPr>
            <a:lvl3pPr>
              <a:defRPr baseline="0">
                <a:latin typeface="(使用中文字型)"/>
                <a:ea typeface="華康中圓體" pitchFamily="49" charset="-120"/>
              </a:defRPr>
            </a:lvl3pPr>
            <a:lvl4pPr>
              <a:defRPr baseline="0">
                <a:latin typeface="(使用中文字型)"/>
                <a:ea typeface="華康中圓體" pitchFamily="49" charset="-120"/>
              </a:defRPr>
            </a:lvl4pPr>
            <a:lvl5pPr>
              <a:defRPr baseline="0">
                <a:latin typeface="(使用中文字型)"/>
                <a:ea typeface="華康中圓體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E2E5F-EB64-4C1C-9345-1BB48802C24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3325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>
              <a:defRPr/>
            </a:pPr>
            <a:fld id="{6D7FFA8B-EDB8-4EAD-BA20-9F59DC5A4B4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31150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129A7-0AD8-4C04-9037-76EB3B73844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(使用中文字型)"/>
                <a:ea typeface="華康中圓體" pitchFamily="49" charset="-120"/>
              </a:defRPr>
            </a:lvl1pPr>
            <a:lvl2pPr>
              <a:defRPr baseline="0">
                <a:latin typeface="(使用中文字型)"/>
                <a:ea typeface="華康中圓體" pitchFamily="49" charset="-120"/>
              </a:defRPr>
            </a:lvl2pPr>
            <a:lvl3pPr>
              <a:defRPr baseline="0">
                <a:latin typeface="(使用中文字型)"/>
                <a:ea typeface="華康中圓體" pitchFamily="49" charset="-120"/>
              </a:defRPr>
            </a:lvl3pPr>
            <a:lvl4pPr>
              <a:defRPr baseline="0">
                <a:latin typeface="(使用中文字型)"/>
                <a:ea typeface="華康中圓體" pitchFamily="49" charset="-120"/>
              </a:defRPr>
            </a:lvl4pPr>
            <a:lvl5pPr>
              <a:defRPr baseline="0">
                <a:latin typeface="(使用中文字型)"/>
                <a:ea typeface="華康中圓體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1AAF-56F9-4C25-B22D-3AD9AB388D1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3325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>
              <a:defRPr/>
            </a:pPr>
            <a:fld id="{78A35951-F861-485E-A9F8-D0AFA9C2399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31150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85240-2966-41E3-9129-DF4D037C76A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(使用中文字型)"/>
                <a:ea typeface="華康中圓體" pitchFamily="49" charset="-120"/>
              </a:defRPr>
            </a:lvl1pPr>
            <a:lvl2pPr>
              <a:defRPr baseline="0">
                <a:latin typeface="(使用中文字型)"/>
                <a:ea typeface="華康中圓體" pitchFamily="49" charset="-120"/>
              </a:defRPr>
            </a:lvl2pPr>
            <a:lvl3pPr>
              <a:defRPr baseline="0">
                <a:latin typeface="(使用中文字型)"/>
                <a:ea typeface="華康中圓體" pitchFamily="49" charset="-120"/>
              </a:defRPr>
            </a:lvl3pPr>
            <a:lvl4pPr>
              <a:defRPr baseline="0">
                <a:latin typeface="(使用中文字型)"/>
                <a:ea typeface="華康中圓體" pitchFamily="49" charset="-120"/>
              </a:defRPr>
            </a:lvl4pPr>
            <a:lvl5pPr>
              <a:defRPr baseline="0">
                <a:latin typeface="(使用中文字型)"/>
                <a:ea typeface="華康中圓體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7BB01-E79E-42A8-8C4F-308B8CE62AD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3325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>
              <a:defRPr/>
            </a:pPr>
            <a:fld id="{76146130-1756-46D7-B49F-0011C0BF1C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3325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>
              <a:defRPr/>
            </a:pPr>
            <a:fld id="{6895739A-B3B8-41AD-A99B-CF0ACB7FA28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31150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5D455-3F2B-42D5-9317-F055EE38A3A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00">
                <a:solidFill>
                  <a:srgbClr val="7E6BC9">
                    <a:lumMod val="10000"/>
                  </a:srgbClr>
                </a:solidFill>
                <a:latin typeface="+mj-lt"/>
              </a:defRPr>
            </a:lvl1pPr>
          </a:lstStyle>
          <a:p>
            <a:pPr>
              <a:defRPr/>
            </a:pPr>
            <a:fld id="{47FD7968-5A5A-42D2-AF46-860046B681F4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(使用中文字型)"/>
                <a:ea typeface="華康中圓體" pitchFamily="49" charset="-120"/>
              </a:defRPr>
            </a:lvl1pPr>
            <a:lvl2pPr>
              <a:defRPr baseline="0">
                <a:latin typeface="(使用中文字型)"/>
                <a:ea typeface="華康中圓體" pitchFamily="49" charset="-120"/>
              </a:defRPr>
            </a:lvl2pPr>
            <a:lvl3pPr>
              <a:defRPr baseline="0">
                <a:latin typeface="(使用中文字型)"/>
                <a:ea typeface="華康中圓體" pitchFamily="49" charset="-120"/>
              </a:defRPr>
            </a:lvl3pPr>
            <a:lvl4pPr>
              <a:defRPr baseline="0">
                <a:latin typeface="(使用中文字型)"/>
                <a:ea typeface="華康中圓體" pitchFamily="49" charset="-120"/>
              </a:defRPr>
            </a:lvl4pPr>
            <a:lvl5pPr>
              <a:defRPr baseline="0">
                <a:latin typeface="(使用中文字型)"/>
                <a:ea typeface="華康中圓體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6E06C-D7F3-409B-B09E-BC48F84072C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3325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>
              <a:defRPr/>
            </a:pPr>
            <a:fld id="{F3669FFB-D8E7-44F3-AC3C-40AD6C510A8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31150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129E4-CBB5-478F-A2CC-CDECF5D46E4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00">
                <a:solidFill>
                  <a:srgbClr val="7E6BC9">
                    <a:lumMod val="10000"/>
                  </a:srgbClr>
                </a:solidFill>
                <a:latin typeface="+mj-lt"/>
              </a:defRPr>
            </a:lvl1pPr>
          </a:lstStyle>
          <a:p>
            <a:pPr>
              <a:defRPr/>
            </a:pPr>
            <a:fld id="{456DA152-F07B-4550-9D07-CCFB2AC23520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(使用中文字型)"/>
                <a:ea typeface="華康中圓體" pitchFamily="49" charset="-120"/>
              </a:defRPr>
            </a:lvl1pPr>
            <a:lvl2pPr>
              <a:defRPr baseline="0">
                <a:latin typeface="(使用中文字型)"/>
                <a:ea typeface="華康中圓體" pitchFamily="49" charset="-120"/>
              </a:defRPr>
            </a:lvl2pPr>
            <a:lvl3pPr>
              <a:defRPr baseline="0">
                <a:latin typeface="(使用中文字型)"/>
                <a:ea typeface="華康中圓體" pitchFamily="49" charset="-120"/>
              </a:defRPr>
            </a:lvl3pPr>
            <a:lvl4pPr>
              <a:defRPr baseline="0">
                <a:latin typeface="(使用中文字型)"/>
                <a:ea typeface="華康中圓體" pitchFamily="49" charset="-120"/>
              </a:defRPr>
            </a:lvl4pPr>
            <a:lvl5pPr>
              <a:defRPr baseline="0">
                <a:latin typeface="(使用中文字型)"/>
                <a:ea typeface="華康中圓體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EB468-172F-4F13-960D-B2C1BA9BC0B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3325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>
              <a:defRPr/>
            </a:pPr>
            <a:fld id="{0C948BCE-E6D2-45BC-B9CC-D1BED8AC23E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31150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B028A-2643-4476-8829-24FC19079F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00">
                <a:solidFill>
                  <a:srgbClr val="7E6BC9">
                    <a:lumMod val="10000"/>
                  </a:srgbClr>
                </a:solidFill>
                <a:latin typeface="+mj-lt"/>
              </a:defRPr>
            </a:lvl1pPr>
          </a:lstStyle>
          <a:p>
            <a:pPr>
              <a:defRPr/>
            </a:pPr>
            <a:fld id="{AAF84020-F62F-4E98-A70B-7E158AD342F5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31150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C6582-8BC6-4B9C-B794-AD87242C479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2438" indent="-452438">
              <a:defRPr baseline="0">
                <a:latin typeface="(使用中文字型)"/>
                <a:ea typeface="華康中圓體" pitchFamily="49" charset="-120"/>
              </a:defRPr>
            </a:lvl1pPr>
            <a:lvl2pPr marL="893763" indent="-436563">
              <a:defRPr sz="3200" baseline="0">
                <a:solidFill>
                  <a:schemeClr val="accent4">
                    <a:lumMod val="50000"/>
                  </a:schemeClr>
                </a:solidFill>
                <a:latin typeface="(使用中文字型)"/>
                <a:ea typeface="華康中圓體" pitchFamily="49" charset="-120"/>
              </a:defRPr>
            </a:lvl2pPr>
            <a:lvl3pPr>
              <a:defRPr sz="2800" baseline="0">
                <a:latin typeface="(使用中文字型)"/>
                <a:ea typeface="華康中圓體" pitchFamily="49" charset="-120"/>
              </a:defRPr>
            </a:lvl3pPr>
            <a:lvl4pPr>
              <a:defRPr sz="2400" baseline="0">
                <a:solidFill>
                  <a:schemeClr val="accent3">
                    <a:lumMod val="50000"/>
                  </a:schemeClr>
                </a:solidFill>
                <a:latin typeface="(使用中文字型)"/>
                <a:ea typeface="華康中圓體" pitchFamily="49" charset="-120"/>
              </a:defRPr>
            </a:lvl4pPr>
            <a:lvl5pPr>
              <a:defRPr sz="2000" baseline="0">
                <a:latin typeface="(使用中文字型)"/>
                <a:ea typeface="華康中圓體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E16A5-D432-4864-8A49-EB85D8B1E4D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3325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>
              <a:defRPr/>
            </a:pPr>
            <a:fld id="{906D3BCB-BDE8-4232-81D3-23252514BAF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31150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CC358-5E97-4E3E-9361-EB8B0D16325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00">
                <a:solidFill>
                  <a:srgbClr val="7E6BC9">
                    <a:lumMod val="10000"/>
                  </a:srgbClr>
                </a:solidFill>
                <a:latin typeface="+mj-lt"/>
              </a:defRPr>
            </a:lvl1pPr>
          </a:lstStyle>
          <a:p>
            <a:pPr>
              <a:defRPr/>
            </a:pPr>
            <a:fld id="{FE1BA398-4CC0-40EE-9693-3E542154BA54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(使用中文字型)"/>
                <a:ea typeface="華康中圓體" pitchFamily="49" charset="-120"/>
              </a:defRPr>
            </a:lvl1pPr>
            <a:lvl2pPr>
              <a:defRPr baseline="0">
                <a:latin typeface="(使用中文字型)"/>
                <a:ea typeface="華康中圓體" pitchFamily="49" charset="-120"/>
              </a:defRPr>
            </a:lvl2pPr>
            <a:lvl3pPr>
              <a:defRPr baseline="0">
                <a:latin typeface="(使用中文字型)"/>
                <a:ea typeface="華康中圓體" pitchFamily="49" charset="-120"/>
              </a:defRPr>
            </a:lvl3pPr>
            <a:lvl4pPr>
              <a:defRPr baseline="0">
                <a:latin typeface="(使用中文字型)"/>
                <a:ea typeface="華康中圓體" pitchFamily="49" charset="-120"/>
              </a:defRPr>
            </a:lvl4pPr>
            <a:lvl5pPr>
              <a:defRPr baseline="0">
                <a:latin typeface="(使用中文字型)"/>
                <a:ea typeface="華康中圓體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70F68-094F-4820-A93A-D1B58AF29C72}" type="slidenum">
              <a:rPr kumimoji="1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13946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3325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491DC-E3DE-45E3-9FF6-BCBFAE5C79B7}" type="slidenum">
              <a:rPr kumimoji="1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35686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31150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7F64EA-493A-4E59-90A8-06D9E500A56C}" type="slidenum">
              <a:rPr kumimoji="1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51323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B0817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8CBAE4-7C9E-4BE8-A2DA-FF43797A75F4}" type="slidenum">
              <a:rPr kumimoji="1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B0817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0B0817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7710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95408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華康中圓體" pitchFamily="49" charset="-120"/>
                <a:ea typeface="華康中圓體" pitchFamily="49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中圓體" pitchFamily="49" charset="-120"/>
              <a:ea typeface="華康中圓體" pitchFamily="49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華康中圓體" pitchFamily="49" charset="-120"/>
                <a:ea typeface="華康中圓體" pitchFamily="49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中圓體" pitchFamily="49" charset="-120"/>
              <a:ea typeface="華康中圓體" pitchFamily="49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47A1B-EF99-4965-89FD-1EFFDE15BFF8}" type="slidenum">
              <a:rPr kumimoji="1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9762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54287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00">
                <a:solidFill>
                  <a:schemeClr val="accent5">
                    <a:lumMod val="1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9EEDEAB9-A6C9-414C-AD3E-677D6AD6516F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6272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00776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2782680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465180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5586696" y="6314594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www.1ppt.com/hangye/ </a:t>
            </a:r>
          </a:p>
          <a:p>
            <a:pPr defTabSz="685800"/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www.1ppt.com/sucai/</a:t>
            </a:r>
          </a:p>
          <a:p>
            <a:pPr defTabSz="685800"/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www.1ppt.com/tubiao/      </a:t>
            </a:r>
          </a:p>
          <a:p>
            <a:pPr defTabSz="685800"/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685800"/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www.1ppt.com/ziti/</a:t>
            </a:r>
          </a:p>
          <a:p>
            <a:pPr defTabSz="685800"/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www.1ppt.com/xiazai/jihua/</a:t>
            </a:r>
          </a:p>
          <a:p>
            <a:pPr defTabSz="685800"/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685800"/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529C6B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685800"/>
            <a:r>
              <a:rPr lang="en-US" altLang="zh-CN" sz="100" dirty="0">
                <a:solidFill>
                  <a:srgbClr val="529C6B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0348037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367711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206491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4982290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496102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852762"/>
      </p:ext>
    </p:extLst>
  </p:cSld>
  <p:clrMapOvr>
    <a:masterClrMapping/>
  </p:clrMapOvr>
  <p:transition spd="slow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BD2E7-D15F-46EB-A386-69FCA6E96EC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503527"/>
      </p:ext>
    </p:extLst>
  </p:cSld>
  <p:clrMapOvr>
    <a:masterClrMapping/>
  </p:clrMapOvr>
  <p:transition spd="slow" advTm="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985860"/>
      </p:ext>
    </p:extLst>
  </p:cSld>
  <p:clrMapOvr>
    <a:masterClrMapping/>
  </p:clrMapOvr>
  <p:transition spd="slow" advTm="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622104"/>
      </p:ext>
    </p:extLst>
  </p:cSld>
  <p:clrMapOvr>
    <a:masterClrMapping/>
  </p:clrMapOvr>
  <p:transition spd="slow" advTm="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430958" y="4517122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182075"/>
      </p:ext>
    </p:extLst>
  </p:cSld>
  <p:clrMapOvr>
    <a:masterClrMapping/>
  </p:clrMapOvr>
  <p:transition spd="slow" advTm="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920510"/>
      </p:ext>
    </p:extLst>
  </p:cSld>
  <p:clrMapOvr>
    <a:masterClrMapping/>
  </p:clrMapOvr>
  <p:transition spd="slow" advTm="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48051"/>
      </p:ext>
    </p:extLst>
  </p:cSld>
  <p:clrMapOvr>
    <a:masterClrMapping/>
  </p:clrMapOvr>
  <p:transition spd="slow" advTm="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57416"/>
      </p:ext>
    </p:extLst>
  </p:cSld>
  <p:clrMapOvr>
    <a:masterClrMapping/>
  </p:clrMapOvr>
  <p:transition spd="slow" advTm="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63449"/>
      </p:ext>
    </p:extLst>
  </p:cSld>
  <p:clrMapOvr>
    <a:masterClrMapping/>
  </p:clrMapOvr>
  <p:transition spd="slow" advTm="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833010"/>
      </p:ext>
    </p:extLst>
  </p:cSld>
  <p:clrMapOvr>
    <a:masterClrMapping/>
  </p:clrMapOvr>
  <p:transition spd="slow" advTm="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86970"/>
      </p:ext>
    </p:extLst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3325" y="1557338"/>
            <a:ext cx="3889375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>
              <a:defRPr/>
            </a:pPr>
            <a:fld id="{2FA73FE6-2444-4EBF-8AAE-ECA9561963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722165"/>
      </p:ext>
    </p:extLst>
  </p:cSld>
  <p:clrMapOvr>
    <a:masterClrMapping/>
  </p:clrMapOvr>
  <p:transition spd="slow" advTm="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914561"/>
            <a:ext cx="7349400" cy="2570849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2531" b="1" i="0" spc="169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3561024"/>
            <a:ext cx="7349400" cy="1472657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1012" u="none" strike="noStrike" kern="1200" cap="none" spc="112" normalizeH="0" baseline="0">
                <a:uFillTx/>
              </a:defRPr>
            </a:lvl1pPr>
            <a:lvl2pPr marL="192876" indent="0" algn="ctr">
              <a:buNone/>
              <a:defRPr sz="844"/>
            </a:lvl2pPr>
            <a:lvl3pPr marL="385752" indent="0" algn="ctr">
              <a:buNone/>
              <a:defRPr sz="760"/>
            </a:lvl3pPr>
            <a:lvl4pPr marL="578628" indent="0" algn="ctr">
              <a:buNone/>
              <a:defRPr sz="675"/>
            </a:lvl4pPr>
            <a:lvl5pPr marL="771504" indent="0" algn="ctr">
              <a:buNone/>
              <a:defRPr sz="675"/>
            </a:lvl5pPr>
            <a:lvl6pPr marL="964381" indent="0" algn="ctr">
              <a:buNone/>
              <a:defRPr sz="675"/>
            </a:lvl6pPr>
            <a:lvl7pPr marL="1157614" indent="0" algn="ctr">
              <a:buNone/>
              <a:defRPr sz="675"/>
            </a:lvl7pPr>
            <a:lvl8pPr marL="1350490" indent="0" algn="ctr">
              <a:buNone/>
              <a:defRPr sz="675"/>
            </a:lvl8pPr>
            <a:lvl9pPr marL="1543366" indent="0" algn="ctr">
              <a:buNone/>
              <a:defRPr sz="675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4" name="图片 3" descr="51miz-E1135847-0D5BFD8E-3840x192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23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508"/>
            <a:ext cx="8226900" cy="705724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514336" rtl="0" eaLnBrk="1" fontAlgn="auto" latinLnBrk="0" hangingPunct="1">
              <a:lnSpc>
                <a:spcPct val="100000"/>
              </a:lnSpc>
              <a:buNone/>
              <a:defRPr kumimoji="0" lang="zh-CN" altLang="en-US" sz="1519" b="1" i="0" u="none" strike="noStrike" kern="1200" cap="none" spc="169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490662"/>
            <a:ext cx="8226900" cy="4760032"/>
          </a:xfrm>
        </p:spPr>
        <p:txBody>
          <a:bodyPr vert="horz" lIns="90000" tIns="46800" rIns="90000" bIns="46800" rtlCol="0">
            <a:normAutofit/>
          </a:bodyPr>
          <a:lstStyle>
            <a:lvl1pPr marL="96438" marR="0" lvl="0" indent="-96438" algn="l" defTabSz="51433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62"/>
              </a:spcAft>
              <a:defRPr kumimoji="0" lang="zh-CN" altLang="en-US" sz="760" b="0" i="0" u="none" strike="noStrike" kern="1200" cap="none" spc="85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289314" marR="0" lvl="1" indent="-96438" algn="l" defTabSz="51433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37"/>
              </a:spcAft>
              <a:tabLst>
                <a:tab pos="905446" algn="l"/>
              </a:tabLst>
              <a:defRPr kumimoji="0" lang="zh-CN" altLang="en-US" sz="675" b="0" i="0" u="none" strike="noStrike" kern="1200" cap="none" spc="85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482191" marR="0" lvl="2" indent="-96438" algn="l" defTabSz="51433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37"/>
              </a:spcAft>
              <a:defRPr kumimoji="0" lang="zh-CN" altLang="en-US" sz="675" b="0" i="0" u="none" strike="noStrike" kern="1200" cap="none" spc="85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675067" marR="0" lvl="3" indent="-96438" algn="l" defTabSz="51433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69"/>
              </a:spcAft>
              <a:defRPr kumimoji="0" lang="zh-CN" altLang="en-US" sz="591" b="0" i="0" u="none" strike="noStrike" kern="1200" cap="none" spc="85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867943" marR="0" lvl="4" indent="-96438" algn="l" defTabSz="51433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69"/>
              </a:spcAft>
              <a:defRPr kumimoji="0" lang="zh-CN" altLang="en-US" sz="591" b="0" i="0" u="none" strike="noStrike" kern="1200" cap="none" spc="85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964381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95935" y="367454"/>
            <a:ext cx="8376920" cy="616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928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38371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09750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813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82563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6006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96756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08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71550" y="1557338"/>
            <a:ext cx="7931150" cy="45259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5EACA-CD4A-4370-BC7E-0FC4F3CECED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69971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07048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736255" y="6651385"/>
            <a:ext cx="1224136" cy="1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14336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280599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91814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700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00">
                <a:solidFill>
                  <a:srgbClr val="7E6BC9">
                    <a:lumMod val="10000"/>
                  </a:srgbClr>
                </a:solidFill>
                <a:latin typeface="+mj-lt"/>
              </a:defRPr>
            </a:lvl1pPr>
          </a:lstStyle>
          <a:p>
            <a:pPr>
              <a:defRPr/>
            </a:pPr>
            <a:fld id="{41B2AD3B-FEEE-4D24-96D9-6EE232F09F2F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E0D5-2BD0-44C5-A771-2D38049DA27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6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62.xml"/><Relationship Id="rId16" Type="http://schemas.openxmlformats.org/officeDocument/2006/relationships/tags" Target="../tags/tag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7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57338"/>
            <a:ext cx="79311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25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6394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73490A01-2F4B-4053-B80D-332326594AC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26" r:id="rId2"/>
    <p:sldLayoutId id="2147483909" r:id="rId3"/>
    <p:sldLayoutId id="2147483927" r:id="rId4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kumimoji="1"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FF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57338"/>
            <a:ext cx="79311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25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6394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4DB02C-C317-42DC-A6F7-4808282CD4F6}" type="slidenum">
              <a:rPr kumimoji="1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46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+mj-lt"/>
          <a:ea typeface="+mj-ea"/>
          <a:cs typeface="華康中圓體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  <a:cs typeface="華康中圓體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  <a:cs typeface="華康中圓體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  <a:cs typeface="華康中圓體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  <a:cs typeface="華康中圓體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kumimoji="1" sz="3200">
          <a:solidFill>
            <a:srgbClr val="000099"/>
          </a:solidFill>
          <a:latin typeface="+mn-lt"/>
          <a:ea typeface="+mn-ea"/>
          <a:cs typeface="華康中圓體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FF0000"/>
          </a:solidFill>
          <a:latin typeface="+mn-lt"/>
          <a:ea typeface="+mn-ea"/>
          <a:cs typeface="華康中圓體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華康中圓體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華康中圓體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華康中圓體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4465FC-705D-4684-BD1E-274284C7CAC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7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ACC1B-6E1A-498E-A0F9-145DB0A3C566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AFB89-C72F-4366-A0A4-D64A9AF15A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61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ransition spd="slow" advTm="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456300" y="608508"/>
            <a:ext cx="8226900" cy="70572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456300" y="1490662"/>
            <a:ext cx="8226900" cy="476003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459000" y="6315505"/>
            <a:ext cx="2025000" cy="316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22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3087000" y="6315505"/>
            <a:ext cx="2970000" cy="316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22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6658200" y="6315505"/>
            <a:ext cx="2025000" cy="316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422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112585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</p:sldLayoutIdLst>
  <p:txStyles>
    <p:titleStyle>
      <a:lvl1pPr algn="l" defTabSz="385752" rtl="0" eaLnBrk="1" fontAlgn="auto" latinLnBrk="0" hangingPunct="1">
        <a:lnSpc>
          <a:spcPct val="100000"/>
        </a:lnSpc>
        <a:spcBef>
          <a:spcPct val="0"/>
        </a:spcBef>
        <a:buNone/>
        <a:defRPr sz="1519" b="1" u="none" strike="noStrike" kern="1200" cap="none" spc="169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96438" indent="-96438" algn="l" defTabSz="385752" rtl="0" eaLnBrk="1" fontAlgn="auto" latinLnBrk="0" hangingPunct="1">
        <a:lnSpc>
          <a:spcPct val="130000"/>
        </a:lnSpc>
        <a:spcBef>
          <a:spcPts val="0"/>
        </a:spcBef>
        <a:spcAft>
          <a:spcPts val="562"/>
        </a:spcAft>
        <a:buFont typeface="Arial" panose="020B0604020202020204" pitchFamily="34" charset="0"/>
        <a:buChar char="●"/>
        <a:defRPr sz="760" u="none" strike="noStrike" kern="1200" cap="none" spc="85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289314" indent="-96438" algn="l" defTabSz="385752" rtl="0" eaLnBrk="1" fontAlgn="auto" latinLnBrk="0" hangingPunct="1">
        <a:lnSpc>
          <a:spcPct val="120000"/>
        </a:lnSpc>
        <a:spcBef>
          <a:spcPts val="0"/>
        </a:spcBef>
        <a:spcAft>
          <a:spcPts val="337"/>
        </a:spcAft>
        <a:buFont typeface="Arial" panose="020B0604020202020204" pitchFamily="34" charset="0"/>
        <a:buChar char="●"/>
        <a:tabLst>
          <a:tab pos="679353" algn="l"/>
          <a:tab pos="679353" algn="l"/>
          <a:tab pos="679353" algn="l"/>
          <a:tab pos="679353" algn="l"/>
        </a:tabLst>
        <a:defRPr sz="675" u="none" strike="noStrike" kern="1200" cap="none" spc="85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482191" indent="-96438" algn="l" defTabSz="385752" rtl="0" eaLnBrk="1" fontAlgn="auto" latinLnBrk="0" hangingPunct="1">
        <a:lnSpc>
          <a:spcPct val="120000"/>
        </a:lnSpc>
        <a:spcBef>
          <a:spcPts val="0"/>
        </a:spcBef>
        <a:spcAft>
          <a:spcPts val="337"/>
        </a:spcAft>
        <a:buFont typeface="Arial" panose="020B0604020202020204" pitchFamily="34" charset="0"/>
        <a:buChar char="●"/>
        <a:defRPr sz="675" u="none" strike="noStrike" kern="1200" cap="none" spc="85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675067" indent="-96438" algn="l" defTabSz="385752" rtl="0" eaLnBrk="1" fontAlgn="auto" latinLnBrk="0" hangingPunct="1">
        <a:lnSpc>
          <a:spcPct val="120000"/>
        </a:lnSpc>
        <a:spcBef>
          <a:spcPts val="0"/>
        </a:spcBef>
        <a:spcAft>
          <a:spcPts val="169"/>
        </a:spcAft>
        <a:buFont typeface="Wingdings" panose="05000000000000000000" charset="0"/>
        <a:buChar char=""/>
        <a:defRPr sz="591" u="none" strike="noStrike" kern="1200" cap="none" spc="85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867943" indent="-96438" algn="l" defTabSz="385752" rtl="0" eaLnBrk="1" fontAlgn="auto" latinLnBrk="0" hangingPunct="1">
        <a:lnSpc>
          <a:spcPct val="120000"/>
        </a:lnSpc>
        <a:spcBef>
          <a:spcPts val="0"/>
        </a:spcBef>
        <a:spcAft>
          <a:spcPts val="169"/>
        </a:spcAft>
        <a:buFont typeface="Arial" panose="020B0604020202020204" pitchFamily="34" charset="0"/>
        <a:buChar char="•"/>
        <a:defRPr sz="591" u="none" strike="noStrike" kern="1200" cap="none" spc="85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061176" indent="-96438" algn="l" defTabSz="385752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4052" indent="-96438" algn="l" defTabSz="385752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928" indent="-96438" algn="l" defTabSz="385752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804" indent="-96438" algn="l" defTabSz="385752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85752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6" algn="l" defTabSz="385752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52" algn="l" defTabSz="385752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28" algn="l" defTabSz="385752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04" algn="l" defTabSz="385752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81" algn="l" defTabSz="385752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614" algn="l" defTabSz="385752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490" algn="l" defTabSz="385752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366" algn="l" defTabSz="385752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57338"/>
            <a:ext cx="79311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25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6394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prstClr val="black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1599DB9E-57EB-4300-919E-DC6653AEE7C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28" r:id="rId2"/>
    <p:sldLayoutId id="2147483911" r:id="rId3"/>
    <p:sldLayoutId id="2147483929" r:id="rId4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Arial" charset="0"/>
          <a:ea typeface="華康中圓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Arial" charset="0"/>
          <a:ea typeface="華康中圓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Arial" charset="0"/>
          <a:ea typeface="華康中圓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990000"/>
          </a:solidFill>
          <a:latin typeface="Arial" charset="0"/>
          <a:ea typeface="華康中圓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kumimoji="1"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FF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57338"/>
            <a:ext cx="79311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25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6394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prstClr val="black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858738A8-14AD-42AA-87A2-6AA439DE630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30" r:id="rId2"/>
    <p:sldLayoutId id="2147483913" r:id="rId3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kumimoji="1"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FF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57338"/>
            <a:ext cx="79311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25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6394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prstClr val="black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2F8F8EFC-E76E-4D8A-B7D8-512BE657EF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31" r:id="rId2"/>
    <p:sldLayoutId id="2147483915" r:id="rId3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kumimoji="1"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FF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57338"/>
            <a:ext cx="79311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25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6394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prstClr val="black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AD9B2093-3FA5-497B-AF40-169CA4AD014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32" r:id="rId2"/>
    <p:sldLayoutId id="2147483917" r:id="rId3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kumimoji="1"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FF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57338"/>
            <a:ext cx="79311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25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6394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prstClr val="black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98CB4FD9-A3AA-4F6F-8C39-961F5CD8766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33" r:id="rId2"/>
    <p:sldLayoutId id="2147483919" r:id="rId3"/>
    <p:sldLayoutId id="2147483934" r:id="rId4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kumimoji="1"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FF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57338"/>
            <a:ext cx="79311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25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6394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prstClr val="black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340C594C-9B92-468C-8993-35680731F3C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35" r:id="rId2"/>
    <p:sldLayoutId id="2147483921" r:id="rId3"/>
    <p:sldLayoutId id="2147483936" r:id="rId4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kumimoji="1"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FF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57338"/>
            <a:ext cx="79311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25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6394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prstClr val="black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56173686-3E99-4604-8596-CF7C7C79B1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37" r:id="rId2"/>
    <p:sldLayoutId id="2147483923" r:id="rId3"/>
    <p:sldLayoutId id="2147483938" r:id="rId4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kumimoji="1"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FF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2331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25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350" y="63944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prstClr val="black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8B36C841-F987-4894-94F8-B75F48C0373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40" r:id="rId2"/>
    <p:sldLayoutId id="2147483925" r:id="rId3"/>
    <p:sldLayoutId id="2147483941" r:id="rId4"/>
  </p:sldLayoutIdLst>
  <p:transition spd="slow">
    <p:push dir="u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990000"/>
          </a:solidFill>
          <a:latin typeface="Arial" charset="0"/>
          <a:ea typeface="華康中圓體" pitchFamily="49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990000"/>
          </a:solidFill>
          <a:latin typeface="Arial" charset="0"/>
          <a:ea typeface="華康中圓體" pitchFamily="49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990000"/>
          </a:solidFill>
          <a:latin typeface="Arial" charset="0"/>
          <a:ea typeface="華康中圓體" pitchFamily="49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990000"/>
          </a:solidFill>
          <a:latin typeface="Arial" charset="0"/>
          <a:ea typeface="華康中圓體" pitchFamily="49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990000"/>
          </a:solidFill>
          <a:latin typeface="Arial" charset="0"/>
          <a:ea typeface="華康中圓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4000">
          <a:solidFill>
            <a:srgbClr val="000099"/>
          </a:solidFill>
          <a:latin typeface="+mn-lt"/>
          <a:ea typeface="+mn-ea"/>
          <a:cs typeface="+mn-cs"/>
        </a:defRPr>
      </a:lvl1pPr>
      <a:lvl2pPr marL="893763" indent="-43656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600">
          <a:solidFill>
            <a:srgbClr val="000099"/>
          </a:solidFill>
          <a:latin typeface="+mn-lt"/>
          <a:ea typeface="+mn-ea"/>
        </a:defRPr>
      </a:lvl2pPr>
      <a:lvl3pPr marL="1255713" indent="-3413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3200">
          <a:solidFill>
            <a:srgbClr val="000099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000099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400">
          <a:solidFill>
            <a:srgbClr val="000099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7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3" Type="http://schemas.openxmlformats.org/officeDocument/2006/relationships/image" Target="../media/image25.jpeg"/><Relationship Id="rId21" Type="http://schemas.openxmlformats.org/officeDocument/2006/relationships/image" Target="../media/image43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" Type="http://schemas.openxmlformats.org/officeDocument/2006/relationships/image" Target="../media/image15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62.gif"/><Relationship Id="rId3" Type="http://schemas.openxmlformats.org/officeDocument/2006/relationships/image" Target="../media/image47.png"/><Relationship Id="rId21" Type="http://schemas.openxmlformats.org/officeDocument/2006/relationships/image" Target="../media/image65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" Type="http://schemas.openxmlformats.org/officeDocument/2006/relationships/image" Target="../media/image46.jpe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9.png"/><Relationship Id="rId7" Type="http://schemas.openxmlformats.org/officeDocument/2006/relationships/image" Target="../media/image7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">
            <a:extLst>
              <a:ext uri="{FF2B5EF4-FFF2-40B4-BE49-F238E27FC236}">
                <a16:creationId xmlns:a16="http://schemas.microsoft.com/office/drawing/2014/main" id="{75E8B9C0-0E49-F3AE-3207-A43C87F07516}"/>
              </a:ext>
            </a:extLst>
          </p:cNvPr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AD6C733-9D91-43CB-B915-05160A6454B9}"/>
              </a:ext>
            </a:extLst>
          </p:cNvPr>
          <p:cNvSpPr txBox="1"/>
          <p:nvPr/>
        </p:nvSpPr>
        <p:spPr>
          <a:xfrm>
            <a:off x="80043" y="818264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觀光休閒管理系</a:t>
            </a:r>
            <a:endParaRPr lang="en-US" altLang="zh-TW" sz="6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招生簡報</a:t>
            </a:r>
            <a:endParaRPr lang="en-US" altLang="zh-TW" sz="6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C4CD4758-D6B5-D3A4-2B35-E20515402D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18" t="52588" r="18877" b="2266"/>
          <a:stretch/>
        </p:blipFill>
        <p:spPr>
          <a:xfrm>
            <a:off x="7598066" y="4520022"/>
            <a:ext cx="1776661" cy="2337978"/>
          </a:xfrm>
          <a:prstGeom prst="rect">
            <a:avLst/>
          </a:prstGeom>
        </p:spPr>
      </p:pic>
      <p:pic>
        <p:nvPicPr>
          <p:cNvPr id="17" name="图片 1">
            <a:extLst>
              <a:ext uri="{FF2B5EF4-FFF2-40B4-BE49-F238E27FC236}">
                <a16:creationId xmlns:a16="http://schemas.microsoft.com/office/drawing/2014/main" id="{234BF7C8-35EE-BB5F-205E-85B576114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92" t="2590" r="9403" b="52264"/>
          <a:stretch/>
        </p:blipFill>
        <p:spPr>
          <a:xfrm>
            <a:off x="421546" y="328619"/>
            <a:ext cx="1260662" cy="1658954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F508A34E-794D-32E2-615F-953248F1B2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7" t="63412" r="83222" b="-8558"/>
          <a:stretch/>
        </p:blipFill>
        <p:spPr>
          <a:xfrm>
            <a:off x="-466784" y="4766494"/>
            <a:ext cx="1776661" cy="2337978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EF22722B-2073-85A2-CEC0-3DDFA225A7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7" t="63412" r="83222" b="-8558"/>
          <a:stretch/>
        </p:blipFill>
        <p:spPr>
          <a:xfrm rot="9935933">
            <a:off x="7587881" y="-819993"/>
            <a:ext cx="1797030" cy="236478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BF39C9B-1C6D-4B67-9DBB-3B73000DD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1170" y="2941922"/>
            <a:ext cx="6093490" cy="3482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32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2A1E28B-A76A-CBDB-180B-EF593DF8D2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學雜費減免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B386419-1D22-2D6C-E73E-974F6BD2A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953550"/>
              </p:ext>
            </p:extLst>
          </p:nvPr>
        </p:nvGraphicFramePr>
        <p:xfrm>
          <a:off x="205654" y="1143000"/>
          <a:ext cx="8712968" cy="5598369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321065">
                  <a:extLst>
                    <a:ext uri="{9D8B030D-6E8A-4147-A177-3AD203B41FA5}">
                      <a16:colId xmlns:a16="http://schemas.microsoft.com/office/drawing/2014/main" val="3588822174"/>
                    </a:ext>
                  </a:extLst>
                </a:gridCol>
                <a:gridCol w="4391903">
                  <a:extLst>
                    <a:ext uri="{9D8B030D-6E8A-4147-A177-3AD203B41FA5}">
                      <a16:colId xmlns:a16="http://schemas.microsoft.com/office/drawing/2014/main" val="4285041029"/>
                    </a:ext>
                  </a:extLst>
                </a:gridCol>
              </a:tblGrid>
              <a:tr h="7105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減免類別</a:t>
                      </a:r>
                    </a:p>
                  </a:txBody>
                  <a:tcPr marL="67939" marR="67939" marT="33970" marB="33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減免比例</a:t>
                      </a:r>
                    </a:p>
                  </a:txBody>
                  <a:tcPr marL="67939" marR="67939" marT="33970" marB="33970" anchor="ctr"/>
                </a:tc>
                <a:extLst>
                  <a:ext uri="{0D108BD9-81ED-4DB2-BD59-A6C34878D82A}">
                    <a16:rowId xmlns:a16="http://schemas.microsoft.com/office/drawing/2014/main" val="4147001539"/>
                  </a:ext>
                </a:extLst>
              </a:tr>
              <a:tr h="3909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現役軍人子女</a:t>
                      </a:r>
                    </a:p>
                  </a:txBody>
                  <a:tcPr marL="67939" marR="67939" marT="33970" marB="33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學費減免</a:t>
                      </a:r>
                      <a:r>
                        <a:rPr lang="en-US" altLang="zh-TW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67939" marR="67939" marT="33970" marB="33970" anchor="ctr"/>
                </a:tc>
                <a:extLst>
                  <a:ext uri="{0D108BD9-81ED-4DB2-BD59-A6C34878D82A}">
                    <a16:rowId xmlns:a16="http://schemas.microsoft.com/office/drawing/2014/main" val="2246571166"/>
                  </a:ext>
                </a:extLst>
              </a:tr>
              <a:tr h="3909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原住民族籍學生</a:t>
                      </a:r>
                    </a:p>
                  </a:txBody>
                  <a:tcPr marL="67939" marR="67939" marT="33970" marB="33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依教育部規定補助金額減免</a:t>
                      </a:r>
                    </a:p>
                  </a:txBody>
                  <a:tcPr marL="67939" marR="67939" marT="33970" marB="33970" anchor="ctr"/>
                </a:tc>
                <a:extLst>
                  <a:ext uri="{0D108BD9-81ED-4DB2-BD59-A6C34878D82A}">
                    <a16:rowId xmlns:a16="http://schemas.microsoft.com/office/drawing/2014/main" val="2500224603"/>
                  </a:ext>
                </a:extLst>
              </a:tr>
              <a:tr h="7105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軍公教遺族子女或</a:t>
                      </a:r>
                      <a:b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給恤期滿軍公教遺族子女</a:t>
                      </a:r>
                    </a:p>
                  </a:txBody>
                  <a:tcPr marL="67939" marR="67939" marT="33970" marB="33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依教育部規定補助金額減免</a:t>
                      </a:r>
                    </a:p>
                  </a:txBody>
                  <a:tcPr marL="67939" marR="67939" marT="33970" marB="33970" anchor="ctr"/>
                </a:tc>
                <a:extLst>
                  <a:ext uri="{0D108BD9-81ED-4DB2-BD59-A6C34878D82A}">
                    <a16:rowId xmlns:a16="http://schemas.microsoft.com/office/drawing/2014/main" val="3535631194"/>
                  </a:ext>
                </a:extLst>
              </a:tr>
              <a:tr h="7105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身心障礙學生或</a:t>
                      </a:r>
                      <a:b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身心障礙人士子女輕度</a:t>
                      </a:r>
                    </a:p>
                  </a:txBody>
                  <a:tcPr marL="67939" marR="67939" marT="33970" marB="33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學雜費減免</a:t>
                      </a:r>
                      <a:r>
                        <a:rPr lang="en-US" altLang="zh-TW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40%</a:t>
                      </a:r>
                    </a:p>
                  </a:txBody>
                  <a:tcPr marL="67939" marR="67939" marT="33970" marB="33970" anchor="ctr"/>
                </a:tc>
                <a:extLst>
                  <a:ext uri="{0D108BD9-81ED-4DB2-BD59-A6C34878D82A}">
                    <a16:rowId xmlns:a16="http://schemas.microsoft.com/office/drawing/2014/main" val="2818280874"/>
                  </a:ext>
                </a:extLst>
              </a:tr>
              <a:tr h="7105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身心障礙學生或</a:t>
                      </a:r>
                      <a:b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身心障礙人士子女中度</a:t>
                      </a:r>
                    </a:p>
                  </a:txBody>
                  <a:tcPr marL="67939" marR="67939" marT="33970" marB="33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學雜費減免</a:t>
                      </a:r>
                      <a:r>
                        <a:rPr lang="en-US" altLang="zh-TW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70%</a:t>
                      </a:r>
                    </a:p>
                  </a:txBody>
                  <a:tcPr marL="67939" marR="67939" marT="33970" marB="33970" anchor="ctr"/>
                </a:tc>
                <a:extLst>
                  <a:ext uri="{0D108BD9-81ED-4DB2-BD59-A6C34878D82A}">
                    <a16:rowId xmlns:a16="http://schemas.microsoft.com/office/drawing/2014/main" val="2174909279"/>
                  </a:ext>
                </a:extLst>
              </a:tr>
              <a:tr h="8013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身心障礙學生或</a:t>
                      </a:r>
                      <a:b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身心障礙人士子女重度、極重度</a:t>
                      </a:r>
                    </a:p>
                  </a:txBody>
                  <a:tcPr marL="67939" marR="67939" marT="33970" marB="33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學雜費全免</a:t>
                      </a:r>
                    </a:p>
                  </a:txBody>
                  <a:tcPr marL="67939" marR="67939" marT="33970" marB="33970" anchor="ctr"/>
                </a:tc>
                <a:extLst>
                  <a:ext uri="{0D108BD9-81ED-4DB2-BD59-A6C34878D82A}">
                    <a16:rowId xmlns:a16="http://schemas.microsoft.com/office/drawing/2014/main" val="1347875513"/>
                  </a:ext>
                </a:extLst>
              </a:tr>
              <a:tr h="3909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特殊境遇家庭子女</a:t>
                      </a:r>
                    </a:p>
                  </a:txBody>
                  <a:tcPr marL="67939" marR="67939" marT="33970" marB="33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學雜費減免</a:t>
                      </a:r>
                      <a:r>
                        <a:rPr lang="en-US" altLang="zh-TW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67939" marR="67939" marT="33970" marB="33970" anchor="ctr"/>
                </a:tc>
                <a:extLst>
                  <a:ext uri="{0D108BD9-81ED-4DB2-BD59-A6C34878D82A}">
                    <a16:rowId xmlns:a16="http://schemas.microsoft.com/office/drawing/2014/main" val="1334593518"/>
                  </a:ext>
                </a:extLst>
              </a:tr>
              <a:tr h="3909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低收入戶學生</a:t>
                      </a:r>
                    </a:p>
                  </a:txBody>
                  <a:tcPr marL="67939" marR="67939" marT="33970" marB="33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學雜費全免</a:t>
                      </a:r>
                    </a:p>
                  </a:txBody>
                  <a:tcPr marL="67939" marR="67939" marT="33970" marB="33970" anchor="ctr"/>
                </a:tc>
                <a:extLst>
                  <a:ext uri="{0D108BD9-81ED-4DB2-BD59-A6C34878D82A}">
                    <a16:rowId xmlns:a16="http://schemas.microsoft.com/office/drawing/2014/main" val="2713738336"/>
                  </a:ext>
                </a:extLst>
              </a:tr>
              <a:tr h="3909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中低收入戶學生</a:t>
                      </a:r>
                    </a:p>
                  </a:txBody>
                  <a:tcPr marL="67939" marR="67939" marT="33970" marB="339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學雜費減免</a:t>
                      </a:r>
                      <a:r>
                        <a:rPr lang="en-US" altLang="zh-TW" sz="2000" b="0" dirty="0">
                          <a:solidFill>
                            <a:schemeClr val="accent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67939" marR="67939" marT="33970" marB="33970" anchor="ctr"/>
                </a:tc>
                <a:extLst>
                  <a:ext uri="{0D108BD9-81ED-4DB2-BD59-A6C34878D82A}">
                    <a16:rowId xmlns:a16="http://schemas.microsoft.com/office/drawing/2014/main" val="1426787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20812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2A1E28B-A76A-CBDB-180B-EF593DF8D2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就學貸款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FC1062B-0E89-3E21-6171-C5A0CD9C6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614928"/>
              </p:ext>
            </p:extLst>
          </p:nvPr>
        </p:nvGraphicFramePr>
        <p:xfrm>
          <a:off x="107504" y="1424452"/>
          <a:ext cx="8928992" cy="5152095"/>
        </p:xfrm>
        <a:graphic>
          <a:graphicData uri="http://schemas.openxmlformats.org/drawingml/2006/table">
            <a:tbl>
              <a:tblPr/>
              <a:tblGrid>
                <a:gridCol w="1451869">
                  <a:extLst>
                    <a:ext uri="{9D8B030D-6E8A-4147-A177-3AD203B41FA5}">
                      <a16:colId xmlns:a16="http://schemas.microsoft.com/office/drawing/2014/main" val="1997725181"/>
                    </a:ext>
                  </a:extLst>
                </a:gridCol>
                <a:gridCol w="7477123">
                  <a:extLst>
                    <a:ext uri="{9D8B030D-6E8A-4147-A177-3AD203B41FA5}">
                      <a16:colId xmlns:a16="http://schemas.microsoft.com/office/drawing/2014/main" val="3816723555"/>
                    </a:ext>
                  </a:extLst>
                </a:gridCol>
              </a:tblGrid>
              <a:tr h="194421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申請貸款</a:t>
                      </a:r>
                      <a:endParaRPr lang="en-US" altLang="zh-TW" sz="20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資格</a:t>
                      </a:r>
                    </a:p>
                  </a:txBody>
                  <a:tcPr marL="35920" marR="35920" marT="17960" marB="17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免利息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家庭年收入在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114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萬元以下者。</a:t>
                      </a:r>
                      <a:b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自付半息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家庭年收入在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114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萬元以上，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萬元以下者。</a:t>
                      </a:r>
                      <a:b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自付利息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家庭年收入超過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萬元以上，且家中有兩位以上同時就讀高中以上學校者。</a:t>
                      </a:r>
                    </a:p>
                  </a:txBody>
                  <a:tcPr marL="35920" marR="35920" marT="17960" marB="17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535754"/>
                  </a:ext>
                </a:extLst>
              </a:tr>
              <a:tr h="12137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就學貸款可</a:t>
                      </a:r>
                      <a:endParaRPr lang="en-US" altLang="zh-TW" sz="20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貸款項目</a:t>
                      </a:r>
                    </a:p>
                  </a:txBody>
                  <a:tcPr marL="35920" marR="35920" marT="17960" marB="17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學費、雜費、學分費。</a:t>
                      </a:r>
                      <a:b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書籍費、住宿費。</a:t>
                      </a:r>
                      <a:b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學生團體保險費。</a:t>
                      </a:r>
                      <a:b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生活費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中低、低收入戶</a:t>
                      </a: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</a:p>
                  </a:txBody>
                  <a:tcPr marL="35920" marR="35920" marT="17960" marB="17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247882"/>
                  </a:ext>
                </a:extLst>
              </a:tr>
              <a:tr h="199408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辦理就學貸款應備證件</a:t>
                      </a:r>
                    </a:p>
                  </a:txBody>
                  <a:tcPr marL="35920" marR="35920" marT="17960" marB="17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第一次辦理者，攜帶身份證、印章、戶籍驣本、學生繳費單和父母親至臺灣銀行辦理對保。</a:t>
                      </a:r>
                      <a:b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第二次辦理者，學生攜帶身份證、印章、繳費單親至臺灣銀行辦理對保。</a:t>
                      </a:r>
                    </a:p>
                  </a:txBody>
                  <a:tcPr marL="35920" marR="35920" marT="17960" marB="17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283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541057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76475A9-0C11-47D4-B76B-E82A7B332721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7424"/>
            <a:ext cx="9690429" cy="72454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760E346-626D-450E-99D6-FD24570088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476157"/>
            <a:ext cx="6026185" cy="55182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05959E-BF8B-40EC-943D-7182C4FAD8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674" y="4961983"/>
            <a:ext cx="4970195" cy="802152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B91B4883-FE05-4947-B601-3D53D6771BF8}"/>
              </a:ext>
            </a:extLst>
          </p:cNvPr>
          <p:cNvSpPr txBox="1"/>
          <p:nvPr/>
        </p:nvSpPr>
        <p:spPr>
          <a:xfrm rot="21266402">
            <a:off x="1919394" y="2756824"/>
            <a:ext cx="55707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如何進入</a:t>
            </a:r>
            <a:endParaRPr kumimoji="0" lang="en-US" altLang="zh-TW" sz="6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觀光休閒管理系</a:t>
            </a:r>
            <a:endParaRPr kumimoji="0" lang="zh-CN" altLang="en-US" sz="6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6127723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7B7998-BEDB-5D53-30AB-16ED43CA5A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-19722" y="53417"/>
            <a:ext cx="9144000" cy="1143000"/>
          </a:xfrm>
        </p:spPr>
        <p:txBody>
          <a:bodyPr/>
          <a:lstStyle/>
          <a:p>
            <a:pPr algn="ctr"/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入學管道、班別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0" y="1130521"/>
            <a:ext cx="6754652" cy="1102351"/>
          </a:xfrm>
        </p:spPr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學年度招生學制與班級</a:t>
            </a: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C4E4E622-7954-2BAB-4574-A84C22F461C8}"/>
              </a:ext>
            </a:extLst>
          </p:cNvPr>
          <p:cNvSpPr/>
          <p:nvPr/>
        </p:nvSpPr>
        <p:spPr>
          <a:xfrm>
            <a:off x="467544" y="1727709"/>
            <a:ext cx="8064895" cy="1102349"/>
          </a:xfrm>
          <a:custGeom>
            <a:avLst/>
            <a:gdLst>
              <a:gd name="connsiteX0" fmla="*/ 0 w 4964343"/>
              <a:gd name="connsiteY0" fmla="*/ 0 h 1102351"/>
              <a:gd name="connsiteX1" fmla="*/ 4964343 w 4964343"/>
              <a:gd name="connsiteY1" fmla="*/ 0 h 1102351"/>
              <a:gd name="connsiteX2" fmla="*/ 4964343 w 4964343"/>
              <a:gd name="connsiteY2" fmla="*/ 1102351 h 1102351"/>
              <a:gd name="connsiteX3" fmla="*/ 0 w 4964343"/>
              <a:gd name="connsiteY3" fmla="*/ 1102351 h 1102351"/>
              <a:gd name="connsiteX4" fmla="*/ 0 w 4964343"/>
              <a:gd name="connsiteY4" fmla="*/ 0 h 110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4343" h="1102351">
                <a:moveTo>
                  <a:pt x="0" y="0"/>
                </a:moveTo>
                <a:lnTo>
                  <a:pt x="4964343" y="0"/>
                </a:lnTo>
                <a:lnTo>
                  <a:pt x="4964343" y="1102351"/>
                </a:lnTo>
                <a:lnTo>
                  <a:pt x="0" y="11023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40" tIns="27940" rIns="27940" bIns="27940" numCol="1" spcCol="1270" anchor="ctr" anchorCtr="0">
            <a:noAutofit/>
          </a:bodyPr>
          <a:lstStyle/>
          <a:p>
            <a:pPr marL="0" lvl="0" indent="0" algn="ctr" defTabSz="1955800">
              <a:spcBef>
                <a:spcPct val="0"/>
              </a:spcBef>
              <a:spcAft>
                <a:spcPts val="0"/>
              </a:spcAft>
              <a:buNone/>
            </a:pPr>
            <a:r>
              <a:rPr lang="zh-TW" altLang="en-US" sz="4400" b="1" kern="1200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觀光休閒管理系</a:t>
            </a:r>
          </a:p>
        </p:txBody>
      </p:sp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9A4C3A16-8907-F5AC-0076-5ECA96947177}"/>
              </a:ext>
            </a:extLst>
          </p:cNvPr>
          <p:cNvSpPr/>
          <p:nvPr/>
        </p:nvSpPr>
        <p:spPr>
          <a:xfrm>
            <a:off x="467546" y="5249592"/>
            <a:ext cx="3898665" cy="1080000"/>
          </a:xfrm>
          <a:custGeom>
            <a:avLst/>
            <a:gdLst>
              <a:gd name="connsiteX0" fmla="*/ 0 w 2121807"/>
              <a:gd name="connsiteY0" fmla="*/ 0 h 1161396"/>
              <a:gd name="connsiteX1" fmla="*/ 2121807 w 2121807"/>
              <a:gd name="connsiteY1" fmla="*/ 0 h 1161396"/>
              <a:gd name="connsiteX2" fmla="*/ 2121807 w 2121807"/>
              <a:gd name="connsiteY2" fmla="*/ 1161396 h 1161396"/>
              <a:gd name="connsiteX3" fmla="*/ 0 w 2121807"/>
              <a:gd name="connsiteY3" fmla="*/ 1161396 h 1161396"/>
              <a:gd name="connsiteX4" fmla="*/ 0 w 2121807"/>
              <a:gd name="connsiteY4" fmla="*/ 0 h 116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1807" h="1161396">
                <a:moveTo>
                  <a:pt x="0" y="0"/>
                </a:moveTo>
                <a:lnTo>
                  <a:pt x="2121807" y="0"/>
                </a:lnTo>
                <a:lnTo>
                  <a:pt x="2121807" y="1161396"/>
                </a:lnTo>
                <a:lnTo>
                  <a:pt x="0" y="1161396"/>
                </a:lnTo>
                <a:lnTo>
                  <a:pt x="0" y="0"/>
                </a:lnTo>
                <a:close/>
              </a:path>
            </a:pathLst>
          </a:custGeom>
          <a:solidFill>
            <a:srgbClr val="FF6699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800" b="1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日四技</a:t>
            </a:r>
          </a:p>
        </p:txBody>
      </p:sp>
      <p:sp>
        <p:nvSpPr>
          <p:cNvPr id="16" name="手繪多邊形: 圖案 15">
            <a:extLst>
              <a:ext uri="{FF2B5EF4-FFF2-40B4-BE49-F238E27FC236}">
                <a16:creationId xmlns:a16="http://schemas.microsoft.com/office/drawing/2014/main" id="{A096AB32-6116-FBBF-568D-79081DBA9C6A}"/>
              </a:ext>
            </a:extLst>
          </p:cNvPr>
          <p:cNvSpPr/>
          <p:nvPr/>
        </p:nvSpPr>
        <p:spPr>
          <a:xfrm>
            <a:off x="4571999" y="3615951"/>
            <a:ext cx="3960435" cy="882381"/>
          </a:xfrm>
          <a:custGeom>
            <a:avLst/>
            <a:gdLst>
              <a:gd name="connsiteX0" fmla="*/ 0 w 4136346"/>
              <a:gd name="connsiteY0" fmla="*/ 0 h 882381"/>
              <a:gd name="connsiteX1" fmla="*/ 4136346 w 4136346"/>
              <a:gd name="connsiteY1" fmla="*/ 0 h 882381"/>
              <a:gd name="connsiteX2" fmla="*/ 4136346 w 4136346"/>
              <a:gd name="connsiteY2" fmla="*/ 882381 h 882381"/>
              <a:gd name="connsiteX3" fmla="*/ 0 w 4136346"/>
              <a:gd name="connsiteY3" fmla="*/ 882381 h 882381"/>
              <a:gd name="connsiteX4" fmla="*/ 0 w 4136346"/>
              <a:gd name="connsiteY4" fmla="*/ 0 h 88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6346" h="882381">
                <a:moveTo>
                  <a:pt x="0" y="0"/>
                </a:moveTo>
                <a:lnTo>
                  <a:pt x="4136346" y="0"/>
                </a:lnTo>
                <a:lnTo>
                  <a:pt x="4136346" y="882381"/>
                </a:lnTo>
                <a:lnTo>
                  <a:pt x="0" y="88238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algn="ctr" defTabSz="1244600">
              <a:spcAft>
                <a:spcPts val="0"/>
              </a:spcAft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進修推廣部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夜間班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手繪多邊形: 圖案 16">
            <a:extLst>
              <a:ext uri="{FF2B5EF4-FFF2-40B4-BE49-F238E27FC236}">
                <a16:creationId xmlns:a16="http://schemas.microsoft.com/office/drawing/2014/main" id="{D7459B0E-AE8B-B1DA-FA04-D7725617555E}"/>
              </a:ext>
            </a:extLst>
          </p:cNvPr>
          <p:cNvSpPr/>
          <p:nvPr/>
        </p:nvSpPr>
        <p:spPr>
          <a:xfrm>
            <a:off x="4572002" y="5251527"/>
            <a:ext cx="3960432" cy="1080000"/>
          </a:xfrm>
          <a:custGeom>
            <a:avLst/>
            <a:gdLst>
              <a:gd name="connsiteX0" fmla="*/ 0 w 1938146"/>
              <a:gd name="connsiteY0" fmla="*/ 0 h 1087049"/>
              <a:gd name="connsiteX1" fmla="*/ 1938146 w 1938146"/>
              <a:gd name="connsiteY1" fmla="*/ 0 h 1087049"/>
              <a:gd name="connsiteX2" fmla="*/ 1938146 w 1938146"/>
              <a:gd name="connsiteY2" fmla="*/ 1087049 h 1087049"/>
              <a:gd name="connsiteX3" fmla="*/ 0 w 1938146"/>
              <a:gd name="connsiteY3" fmla="*/ 1087049 h 1087049"/>
              <a:gd name="connsiteX4" fmla="*/ 0 w 1938146"/>
              <a:gd name="connsiteY4" fmla="*/ 0 h 108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146" h="1087049">
                <a:moveTo>
                  <a:pt x="0" y="0"/>
                </a:moveTo>
                <a:lnTo>
                  <a:pt x="1938146" y="0"/>
                </a:lnTo>
                <a:lnTo>
                  <a:pt x="1938146" y="1087049"/>
                </a:lnTo>
                <a:lnTo>
                  <a:pt x="0" y="1087049"/>
                </a:lnTo>
                <a:lnTo>
                  <a:pt x="0" y="0"/>
                </a:lnTo>
                <a:close/>
              </a:path>
            </a:pathLst>
          </a:custGeom>
          <a:solidFill>
            <a:srgbClr val="6699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800" b="1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夜四技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8D78A1-7BEE-4081-08A1-DA4E519026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5727479"/>
            <a:ext cx="1998921" cy="19989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7D291E6-D0E7-9943-DD19-F3B72C97BE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195" y="-15205"/>
            <a:ext cx="1979472" cy="2060847"/>
          </a:xfrm>
          <a:prstGeom prst="rect">
            <a:avLst/>
          </a:prstGeom>
        </p:spPr>
      </p:pic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8C88B8B2-B4FC-D0C7-350B-3765165F6555}"/>
              </a:ext>
            </a:extLst>
          </p:cNvPr>
          <p:cNvSpPr/>
          <p:nvPr/>
        </p:nvSpPr>
        <p:spPr>
          <a:xfrm>
            <a:off x="467544" y="3615951"/>
            <a:ext cx="3897462" cy="882381"/>
          </a:xfrm>
          <a:custGeom>
            <a:avLst/>
            <a:gdLst>
              <a:gd name="connsiteX0" fmla="*/ 0 w 1986482"/>
              <a:gd name="connsiteY0" fmla="*/ 0 h 855393"/>
              <a:gd name="connsiteX1" fmla="*/ 1986482 w 1986482"/>
              <a:gd name="connsiteY1" fmla="*/ 0 h 855393"/>
              <a:gd name="connsiteX2" fmla="*/ 1986482 w 1986482"/>
              <a:gd name="connsiteY2" fmla="*/ 855393 h 855393"/>
              <a:gd name="connsiteX3" fmla="*/ 0 w 1986482"/>
              <a:gd name="connsiteY3" fmla="*/ 855393 h 855393"/>
              <a:gd name="connsiteX4" fmla="*/ 0 w 1986482"/>
              <a:gd name="connsiteY4" fmla="*/ 0 h 85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6482" h="855393">
                <a:moveTo>
                  <a:pt x="0" y="0"/>
                </a:moveTo>
                <a:lnTo>
                  <a:pt x="1986482" y="0"/>
                </a:lnTo>
                <a:lnTo>
                  <a:pt x="1986482" y="855393"/>
                </a:lnTo>
                <a:lnTo>
                  <a:pt x="0" y="855393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spcAft>
                <a:spcPts val="0"/>
              </a:spcAft>
              <a:buNone/>
            </a:pPr>
            <a:r>
              <a:rPr lang="zh-TW" altLang="en-US" sz="2800" b="1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日間部</a:t>
            </a:r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CAB89A4B-110F-E52A-811E-7742A880CB34}"/>
              </a:ext>
            </a:extLst>
          </p:cNvPr>
          <p:cNvSpPr/>
          <p:nvPr/>
        </p:nvSpPr>
        <p:spPr bwMode="auto">
          <a:xfrm>
            <a:off x="1907703" y="2830058"/>
            <a:ext cx="1080119" cy="785892"/>
          </a:xfrm>
          <a:prstGeom prst="downArrow">
            <a:avLst/>
          </a:prstGeom>
          <a:gradFill>
            <a:gsLst>
              <a:gs pos="0">
                <a:srgbClr val="3366FF"/>
              </a:gs>
              <a:gs pos="100000">
                <a:srgbClr val="FF11E3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CE85B267-7A06-2083-24DB-4E6D59748B44}"/>
              </a:ext>
            </a:extLst>
          </p:cNvPr>
          <p:cNvSpPr/>
          <p:nvPr/>
        </p:nvSpPr>
        <p:spPr bwMode="auto">
          <a:xfrm>
            <a:off x="1876216" y="4498332"/>
            <a:ext cx="1080119" cy="785892"/>
          </a:xfrm>
          <a:prstGeom prst="downArrow">
            <a:avLst/>
          </a:prstGeom>
          <a:gradFill>
            <a:gsLst>
              <a:gs pos="0">
                <a:srgbClr val="3366FF"/>
              </a:gs>
              <a:gs pos="100000">
                <a:srgbClr val="FF11E3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E56065A2-C925-BBCB-377A-9FE6B552765C}"/>
              </a:ext>
            </a:extLst>
          </p:cNvPr>
          <p:cNvSpPr/>
          <p:nvPr/>
        </p:nvSpPr>
        <p:spPr bwMode="auto">
          <a:xfrm>
            <a:off x="5976156" y="2840105"/>
            <a:ext cx="1080119" cy="785892"/>
          </a:xfrm>
          <a:prstGeom prst="downArrow">
            <a:avLst/>
          </a:prstGeom>
          <a:gradFill>
            <a:gsLst>
              <a:gs pos="0">
                <a:srgbClr val="3366FF"/>
              </a:gs>
              <a:gs pos="100000">
                <a:srgbClr val="FF11E3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25" name="箭號: 向下 24">
            <a:extLst>
              <a:ext uri="{FF2B5EF4-FFF2-40B4-BE49-F238E27FC236}">
                <a16:creationId xmlns:a16="http://schemas.microsoft.com/office/drawing/2014/main" id="{B4BE2CC3-9E0E-4A3A-376F-6C0CD453F1BD}"/>
              </a:ext>
            </a:extLst>
          </p:cNvPr>
          <p:cNvSpPr/>
          <p:nvPr/>
        </p:nvSpPr>
        <p:spPr bwMode="auto">
          <a:xfrm>
            <a:off x="5976156" y="4488286"/>
            <a:ext cx="1080119" cy="785892"/>
          </a:xfrm>
          <a:prstGeom prst="downArrow">
            <a:avLst/>
          </a:prstGeom>
          <a:gradFill>
            <a:gsLst>
              <a:gs pos="0">
                <a:srgbClr val="3366FF"/>
              </a:gs>
              <a:gs pos="100000">
                <a:srgbClr val="FF11E3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4947258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056793F-BF15-EB74-4977-B68CB57277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88" y="-1"/>
            <a:ext cx="9163721" cy="6858000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1167" y="259768"/>
            <a:ext cx="9144000" cy="1143000"/>
          </a:xfrm>
        </p:spPr>
        <p:txBody>
          <a:bodyPr/>
          <a:lstStyle/>
          <a:p>
            <a:pPr algn="ctr"/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入學管道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6CCE9C-BF93-4CE2-B358-12672F97EFAE}"/>
              </a:ext>
            </a:extLst>
          </p:cNvPr>
          <p:cNvSpPr txBox="1"/>
          <p:nvPr/>
        </p:nvSpPr>
        <p:spPr>
          <a:xfrm>
            <a:off x="5886885" y="1419708"/>
            <a:ext cx="1760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商管群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餐旅群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農業群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64CFDD9-3599-42C6-8F57-95E28714C6A1}"/>
              </a:ext>
            </a:extLst>
          </p:cNvPr>
          <p:cNvSpPr txBox="1"/>
          <p:nvPr/>
        </p:nvSpPr>
        <p:spPr>
          <a:xfrm>
            <a:off x="5886885" y="2677803"/>
            <a:ext cx="1246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商管群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餐旅群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農業群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9E24093-FEDF-48B3-A36E-90A1DD16EF3F}"/>
              </a:ext>
            </a:extLst>
          </p:cNvPr>
          <p:cNvSpPr txBox="1"/>
          <p:nvPr/>
        </p:nvSpPr>
        <p:spPr>
          <a:xfrm>
            <a:off x="5886885" y="4132094"/>
            <a:ext cx="1134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商管群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D040C75-F8B0-436A-8920-4DD69CD4A411}"/>
              </a:ext>
            </a:extLst>
          </p:cNvPr>
          <p:cNvSpPr txBox="1"/>
          <p:nvPr/>
        </p:nvSpPr>
        <p:spPr>
          <a:xfrm>
            <a:off x="899592" y="1837549"/>
            <a:ext cx="1871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甄選入學 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F3E57F4-3D85-4E23-B70D-C21A68BA8E2C}"/>
              </a:ext>
            </a:extLst>
          </p:cNvPr>
          <p:cNvSpPr txBox="1"/>
          <p:nvPr/>
        </p:nvSpPr>
        <p:spPr>
          <a:xfrm>
            <a:off x="899592" y="2981974"/>
            <a:ext cx="2495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聯合登記分發 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7CC658A-3A93-4B64-941F-B058272F602B}"/>
              </a:ext>
            </a:extLst>
          </p:cNvPr>
          <p:cNvSpPr txBox="1"/>
          <p:nvPr/>
        </p:nvSpPr>
        <p:spPr>
          <a:xfrm>
            <a:off x="899592" y="4046489"/>
            <a:ext cx="2134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技優甄選 </a:t>
            </a: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D0033A15-F56A-44D8-9851-EF5BC1094D97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 flipV="1">
            <a:off x="2771526" y="1713594"/>
            <a:ext cx="2952602" cy="385565"/>
          </a:xfrm>
          <a:prstGeom prst="straightConnector1">
            <a:avLst/>
          </a:prstGeom>
          <a:ln w="50800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C2BD037F-9BA3-4A40-9947-4D470F1E87B5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 flipV="1">
            <a:off x="2771526" y="2060848"/>
            <a:ext cx="2952602" cy="38311"/>
          </a:xfrm>
          <a:prstGeom prst="straightConnector1">
            <a:avLst/>
          </a:prstGeom>
          <a:ln w="50800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1BBDD5F-8EC7-4585-9731-502C1FCF97B2}"/>
              </a:ext>
            </a:extLst>
          </p:cNvPr>
          <p:cNvCxnSpPr>
            <a:cxnSpLocks/>
          </p:cNvCxnSpPr>
          <p:nvPr/>
        </p:nvCxnSpPr>
        <p:spPr bwMode="auto">
          <a:xfrm>
            <a:off x="2778774" y="2147962"/>
            <a:ext cx="2945354" cy="277897"/>
          </a:xfrm>
          <a:prstGeom prst="straightConnector1">
            <a:avLst/>
          </a:prstGeom>
          <a:ln w="50800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259C03C8-96BF-48B6-A30E-81E45217B5F8}"/>
              </a:ext>
            </a:extLst>
          </p:cNvPr>
          <p:cNvCxnSpPr>
            <a:cxnSpLocks/>
          </p:cNvCxnSpPr>
          <p:nvPr/>
        </p:nvCxnSpPr>
        <p:spPr bwMode="auto">
          <a:xfrm flipV="1">
            <a:off x="3625539" y="2981974"/>
            <a:ext cx="2098589" cy="271936"/>
          </a:xfrm>
          <a:prstGeom prst="straightConnector1">
            <a:avLst/>
          </a:prstGeom>
          <a:ln w="50800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E2E72B6C-C51F-49AC-84D3-CF33AE922411}"/>
              </a:ext>
            </a:extLst>
          </p:cNvPr>
          <p:cNvCxnSpPr>
            <a:cxnSpLocks/>
          </p:cNvCxnSpPr>
          <p:nvPr/>
        </p:nvCxnSpPr>
        <p:spPr bwMode="auto">
          <a:xfrm>
            <a:off x="3635240" y="3267271"/>
            <a:ext cx="2088888" cy="81669"/>
          </a:xfrm>
          <a:prstGeom prst="straightConnector1">
            <a:avLst/>
          </a:prstGeom>
          <a:ln w="50800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7B546A8C-CB28-4F21-BD8F-F98243D1A206}"/>
              </a:ext>
            </a:extLst>
          </p:cNvPr>
          <p:cNvCxnSpPr>
            <a:cxnSpLocks/>
          </p:cNvCxnSpPr>
          <p:nvPr/>
        </p:nvCxnSpPr>
        <p:spPr bwMode="auto">
          <a:xfrm>
            <a:off x="3594529" y="3263796"/>
            <a:ext cx="2129599" cy="426084"/>
          </a:xfrm>
          <a:prstGeom prst="straightConnector1">
            <a:avLst/>
          </a:prstGeom>
          <a:ln w="50800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E43A0FCB-EEE4-41C7-9716-1920241198BB}"/>
              </a:ext>
            </a:extLst>
          </p:cNvPr>
          <p:cNvCxnSpPr>
            <a:cxnSpLocks/>
          </p:cNvCxnSpPr>
          <p:nvPr/>
        </p:nvCxnSpPr>
        <p:spPr bwMode="auto">
          <a:xfrm>
            <a:off x="2999992" y="4311034"/>
            <a:ext cx="2724136" cy="76975"/>
          </a:xfrm>
          <a:prstGeom prst="straightConnector1">
            <a:avLst/>
          </a:prstGeom>
          <a:ln w="50800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图片 2">
            <a:extLst>
              <a:ext uri="{FF2B5EF4-FFF2-40B4-BE49-F238E27FC236}">
                <a16:creationId xmlns:a16="http://schemas.microsoft.com/office/drawing/2014/main" id="{2A6DFEE2-D9D1-33DB-E67F-DCA1226CE5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723" y="-151802"/>
            <a:ext cx="1998921" cy="199892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84B467E8-18A3-EAD1-F0E6-950E31F24A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527" y="1"/>
            <a:ext cx="1979472" cy="2060847"/>
          </a:xfrm>
          <a:prstGeom prst="rect">
            <a:avLst/>
          </a:prstGeom>
        </p:spPr>
      </p:pic>
      <p:pic>
        <p:nvPicPr>
          <p:cNvPr id="26" name="Picture 2" descr="110年交通部觀光局清明連續假期疏導觀光資訊">
            <a:extLst>
              <a:ext uri="{FF2B5EF4-FFF2-40B4-BE49-F238E27FC236}">
                <a16:creationId xmlns:a16="http://schemas.microsoft.com/office/drawing/2014/main" id="{1FC87FF5-812A-4061-906F-96E1BF6F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38" y="4801213"/>
            <a:ext cx="9144000" cy="228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029596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A40C0BB-2898-0627-6928-D8D3EA9B9E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5440" cy="6858000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1440" y="125760"/>
            <a:ext cx="9144000" cy="1143000"/>
          </a:xfrm>
        </p:spPr>
        <p:txBody>
          <a:bodyPr/>
          <a:lstStyle/>
          <a:p>
            <a:pPr algn="ctr"/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觀光休閒管理系培育目標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268760"/>
            <a:ext cx="8352928" cy="3456384"/>
          </a:xfrm>
        </p:spPr>
        <p:txBody>
          <a:bodyPr/>
          <a:lstStyle/>
          <a:p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觀光休閒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產業是未來服務產業升級後，我國最有希望發展的新興產業，並且符合我國發展經濟及保護環境兩大政策目標。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配合地區產業發展，增設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服務型產業管理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方面的專業課程，符合地區服務型產業管理人才的需求。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培育富有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國際觀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的觀光休閒管理專業人才，著重國際觀加強調外語能力。</a:t>
            </a:r>
          </a:p>
        </p:txBody>
      </p:sp>
      <p:pic>
        <p:nvPicPr>
          <p:cNvPr id="1026" name="Picture 2" descr="110年交通部觀光局清明連續假期疏導觀光資訊">
            <a:extLst>
              <a:ext uri="{FF2B5EF4-FFF2-40B4-BE49-F238E27FC236}">
                <a16:creationId xmlns:a16="http://schemas.microsoft.com/office/drawing/2014/main" id="{D420A6EB-BA6B-4F4B-844D-7A7249D0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0" y="4581128"/>
            <a:ext cx="9144000" cy="228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94851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CB53F30-E910-CA37-F29C-B0A37AB077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6" y="0"/>
            <a:ext cx="9144000" cy="6858000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0" y="165448"/>
            <a:ext cx="9144000" cy="1143000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br>
              <a:rPr lang="en-US" altLang="zh-TW" sz="60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</a:b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課程方向</a:t>
            </a:r>
            <a:br>
              <a:rPr lang="en-US" altLang="zh-TW" sz="6000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lang="zh-TW" altLang="en-US" sz="6000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993317"/>
              </p:ext>
            </p:extLst>
          </p:nvPr>
        </p:nvGraphicFramePr>
        <p:xfrm>
          <a:off x="198785" y="1489145"/>
          <a:ext cx="8746430" cy="25159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12672">
                  <a:extLst>
                    <a:ext uri="{9D8B030D-6E8A-4147-A177-3AD203B41FA5}">
                      <a16:colId xmlns:a16="http://schemas.microsoft.com/office/drawing/2014/main" val="1103779377"/>
                    </a:ext>
                  </a:extLst>
                </a:gridCol>
                <a:gridCol w="1576587">
                  <a:extLst>
                    <a:ext uri="{9D8B030D-6E8A-4147-A177-3AD203B41FA5}">
                      <a16:colId xmlns:a16="http://schemas.microsoft.com/office/drawing/2014/main" val="2160467282"/>
                    </a:ext>
                  </a:extLst>
                </a:gridCol>
                <a:gridCol w="1903551">
                  <a:extLst>
                    <a:ext uri="{9D8B030D-6E8A-4147-A177-3AD203B41FA5}">
                      <a16:colId xmlns:a16="http://schemas.microsoft.com/office/drawing/2014/main" val="1618680419"/>
                    </a:ext>
                  </a:extLst>
                </a:gridCol>
                <a:gridCol w="1976765">
                  <a:extLst>
                    <a:ext uri="{9D8B030D-6E8A-4147-A177-3AD203B41FA5}">
                      <a16:colId xmlns:a16="http://schemas.microsoft.com/office/drawing/2014/main" val="2858712561"/>
                    </a:ext>
                  </a:extLst>
                </a:gridCol>
                <a:gridCol w="2376855">
                  <a:extLst>
                    <a:ext uri="{9D8B030D-6E8A-4147-A177-3AD203B41FA5}">
                      <a16:colId xmlns:a16="http://schemas.microsoft.com/office/drawing/2014/main" val="1998316932"/>
                    </a:ext>
                  </a:extLst>
                </a:gridCol>
              </a:tblGrid>
              <a:tr h="3229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項次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發展方向定位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發展特色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281831"/>
                  </a:ext>
                </a:extLst>
              </a:tr>
              <a:tr h="322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定位項目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定位內涵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特色項目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特色內涵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395243068"/>
                  </a:ext>
                </a:extLst>
              </a:tr>
              <a:tr h="18700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觀光旅運管理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「</a:t>
                      </a:r>
                      <a:r>
                        <a:rPr lang="zh-TW" sz="2400" kern="100" dirty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觀光旅運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」模組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培育在地服務產業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旅運</a:t>
                      </a: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管理人才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配合地區產業發展特性，增設服務型產業管理方面的專業課程，符合地區服務型產業管理人才的需求。</a:t>
                      </a: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438914676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85F86871-D862-486B-A3F0-19A7AB575A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741" y="3709096"/>
            <a:ext cx="9144000" cy="33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14051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73EF3E6-683E-09B7-3799-92D32878DF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12" y="-29980"/>
            <a:ext cx="9268431" cy="6887980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27110C5-2DBB-497C-A92B-A6994A07E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134607"/>
              </p:ext>
            </p:extLst>
          </p:nvPr>
        </p:nvGraphicFramePr>
        <p:xfrm>
          <a:off x="162781" y="1412776"/>
          <a:ext cx="8801707" cy="242241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18440">
                  <a:extLst>
                    <a:ext uri="{9D8B030D-6E8A-4147-A177-3AD203B41FA5}">
                      <a16:colId xmlns:a16="http://schemas.microsoft.com/office/drawing/2014/main" val="2302294177"/>
                    </a:ext>
                  </a:extLst>
                </a:gridCol>
                <a:gridCol w="1474555">
                  <a:extLst>
                    <a:ext uri="{9D8B030D-6E8A-4147-A177-3AD203B41FA5}">
                      <a16:colId xmlns:a16="http://schemas.microsoft.com/office/drawing/2014/main" val="1167036919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573254641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2042082571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3561134294"/>
                    </a:ext>
                  </a:extLst>
                </a:gridCol>
              </a:tblGrid>
              <a:tr h="33696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項次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發展方向定位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發展特色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043810"/>
                  </a:ext>
                </a:extLst>
              </a:tr>
              <a:tr h="3831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定位項目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定位內涵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特色項目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特色內涵</a:t>
                      </a:r>
                      <a:endParaRPr lang="zh-TW" sz="1800" b="1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684704593"/>
                  </a:ext>
                </a:extLst>
              </a:tr>
              <a:tr h="1702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觀光休閒管理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「</a:t>
                      </a:r>
                      <a:r>
                        <a:rPr lang="zh-TW" sz="2400" kern="100" dirty="0">
                          <a:solidFill>
                            <a:srgbClr val="FF505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休閒管理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」模組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培育創新與執行力之觀光休閒管理</a:t>
                      </a:r>
                      <a:endParaRPr lang="en-US" altLang="zh-TW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專業人才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培育富有國際觀的觀光休閒管理專業人才，著重國際觀，加強外語能力，並輔導學生通過語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言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相關檢定。</a:t>
                      </a: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55168394"/>
                  </a:ext>
                </a:extLst>
              </a:tr>
            </a:tbl>
          </a:graphicData>
        </a:graphic>
      </p:graphicFrame>
      <p:sp>
        <p:nvSpPr>
          <p:cNvPr id="8" name="標題 5">
            <a:extLst>
              <a:ext uri="{FF2B5EF4-FFF2-40B4-BE49-F238E27FC236}">
                <a16:creationId xmlns:a16="http://schemas.microsoft.com/office/drawing/2014/main" id="{3C65246D-BB1B-4A42-845E-6A1FC53C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898"/>
            <a:ext cx="9144000" cy="1143000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br>
              <a:rPr lang="en-US" altLang="zh-TW" sz="60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</a:b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課程方向</a:t>
            </a:r>
            <a:br>
              <a:rPr lang="en-US" altLang="zh-TW" sz="6000" dirty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lang="zh-TW" altLang="en-US" sz="6000" dirty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2" descr="110年交通部觀光局清明連續假期疏導觀光資訊">
            <a:extLst>
              <a:ext uri="{FF2B5EF4-FFF2-40B4-BE49-F238E27FC236}">
                <a16:creationId xmlns:a16="http://schemas.microsoft.com/office/drawing/2014/main" id="{67E2A257-AE27-4CA1-A2B6-D48BAC93C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0" y="4581128"/>
            <a:ext cx="9144000" cy="228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14031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D93F766-B5DB-2449-AEB7-772420AD4D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796" y="-1"/>
            <a:ext cx="921867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42066"/>
            <a:ext cx="9144000" cy="1143000"/>
          </a:xfrm>
        </p:spPr>
        <p:txBody>
          <a:bodyPr/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未來出路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187624" y="3025986"/>
            <a:ext cx="3889375" cy="1919667"/>
          </a:xfrm>
        </p:spPr>
        <p:txBody>
          <a:bodyPr/>
          <a:lstStyle/>
          <a:p>
            <a:r>
              <a:rPr lang="zh-TW" altLang="zh-TW" b="1" kern="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旅運管理</a:t>
            </a:r>
            <a:r>
              <a:rPr lang="zh-TW" altLang="en-US" b="1" kern="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人員</a:t>
            </a:r>
            <a:endParaRPr lang="en-US" altLang="zh-TW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b="1" kern="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觀光領隊</a:t>
            </a:r>
            <a:r>
              <a:rPr lang="en-US" altLang="zh-TW" b="1" kern="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zh-TW" b="1" kern="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導遊人員</a:t>
            </a:r>
            <a:endParaRPr lang="zh-TW" altLang="en-US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b="1" kern="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休閒管理</a:t>
            </a:r>
            <a:r>
              <a:rPr lang="zh-TW" altLang="en-US" b="1" kern="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人員</a:t>
            </a:r>
            <a:endParaRPr lang="en-US" altLang="zh-TW" b="1" kern="1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C7F33B8-1C02-4BDE-A112-204F783453DA}"/>
              </a:ext>
            </a:extLst>
          </p:cNvPr>
          <p:cNvSpPr txBox="1"/>
          <p:nvPr/>
        </p:nvSpPr>
        <p:spPr>
          <a:xfrm>
            <a:off x="899592" y="1575512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聚焦於三大領域</a:t>
            </a:r>
            <a:endParaRPr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每個領域皆有配置專業教室以及專業教師輔導</a:t>
            </a:r>
            <a:endParaRPr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安排適當的軟體設備以培訓職場專業人才。</a:t>
            </a:r>
            <a:endParaRPr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8F5A2913-8C6E-DA38-583D-F2088FB1E4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527" y="1"/>
            <a:ext cx="1979472" cy="2060847"/>
          </a:xfrm>
          <a:prstGeom prst="rect">
            <a:avLst/>
          </a:prstGeom>
        </p:spPr>
      </p:pic>
      <p:pic>
        <p:nvPicPr>
          <p:cNvPr id="9" name="Picture 2" descr="110年交通部觀光局清明連續假期疏導觀光資訊">
            <a:extLst>
              <a:ext uri="{FF2B5EF4-FFF2-40B4-BE49-F238E27FC236}">
                <a16:creationId xmlns:a16="http://schemas.microsoft.com/office/drawing/2014/main" id="{FD3C1A01-3997-4DC7-A037-2EBFAADA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0" y="4581128"/>
            <a:ext cx="9144000" cy="228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47918"/>
      </p:ext>
    </p:extLst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91CFA65-2714-AC7A-9B20-41E83E95C8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9" y="-15881"/>
            <a:ext cx="9163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42" y="116632"/>
            <a:ext cx="9144000" cy="1143000"/>
          </a:xfrm>
        </p:spPr>
        <p:txBody>
          <a:bodyPr/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實習課程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7544" y="1567519"/>
            <a:ext cx="8496944" cy="2623735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實習</a:t>
            </a:r>
            <a: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大三下與大四上進行</a:t>
            </a:r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一年實習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課程，依照意願媒合旅行社、觀光飯店、休閒農場、觀光工廠、連鎖餐飲業等實習單位。</a:t>
            </a:r>
            <a:endParaRPr lang="en-US" altLang="zh-TW" sz="32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就業</a:t>
            </a:r>
            <a: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可留任原實習單位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就業無縫接軌。</a:t>
            </a:r>
          </a:p>
          <a:p>
            <a:pPr marL="0" lvl="0" indent="0">
              <a:buNone/>
            </a:pPr>
            <a:endParaRPr lang="zh-TW" altLang="en-US" sz="18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F3C0D5E5-44E0-16D5-556C-D2D5E012C2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5467087"/>
            <a:ext cx="1998921" cy="1998921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10BB3A73-2125-EC9F-084C-A85278FE52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691" y="-746955"/>
            <a:ext cx="1979472" cy="206084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D7CFDDB-3C07-609F-5A39-26B87EB408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268" y="4094730"/>
            <a:ext cx="4099942" cy="2679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338D4E-E6CB-99C7-5CFC-87C0DDE407BB}"/>
              </a:ext>
            </a:extLst>
          </p:cNvPr>
          <p:cNvPicPr/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57" r="6664"/>
          <a:stretch/>
        </p:blipFill>
        <p:spPr bwMode="auto">
          <a:xfrm rot="21394239">
            <a:off x="535965" y="4206009"/>
            <a:ext cx="3792471" cy="2401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8364240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79240C2-88CD-1B34-5581-7DDBA74C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64" y="2959885"/>
            <a:ext cx="2289220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zh-TW" altLang="en-US" sz="3500">
                <a:solidFill>
                  <a:srgbClr val="FFFFFF"/>
                </a:solidFill>
                <a:latin typeface="+mj-lt"/>
                <a:ea typeface="+mj-ea"/>
              </a:rPr>
              <a:t>觀光人潮回流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97378E9-2EAE-93EF-1905-0370321F9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742" y="151326"/>
            <a:ext cx="6106258" cy="65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5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2044C02-D5C4-AC01-F54D-F938D77E48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23F2BEA-B6E9-45F9-BA02-7D958D502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實習單位</a:t>
            </a:r>
          </a:p>
        </p:txBody>
      </p:sp>
      <p:pic>
        <p:nvPicPr>
          <p:cNvPr id="1026" name="Picture 2" descr="業績-觀光》王品Q1營收近7年半低點兩岸同步衝刺外送- 財經- 時報資訊">
            <a:extLst>
              <a:ext uri="{FF2B5EF4-FFF2-40B4-BE49-F238E27FC236}">
                <a16:creationId xmlns:a16="http://schemas.microsoft.com/office/drawing/2014/main" id="{CD236311-BC97-A341-A641-A856F17C4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328" y="4603450"/>
            <a:ext cx="1813744" cy="12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D0D5610-2BCB-F106-B0B5-1308004677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843" y="3292869"/>
            <a:ext cx="1763368" cy="120939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95F6458-8352-C62F-A37E-D044FC0D61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147" y="2109253"/>
            <a:ext cx="1843048" cy="1020427"/>
          </a:xfrm>
          <a:prstGeom prst="rect">
            <a:avLst/>
          </a:prstGeom>
        </p:spPr>
      </p:pic>
      <p:pic>
        <p:nvPicPr>
          <p:cNvPr id="11" name="Picture 8" descr="Facebook">
            <a:extLst>
              <a:ext uri="{FF2B5EF4-FFF2-40B4-BE49-F238E27FC236}">
                <a16:creationId xmlns:a16="http://schemas.microsoft.com/office/drawing/2014/main" id="{35DB50BE-3E08-8B9A-E52D-E6916468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462" y="3335343"/>
            <a:ext cx="1258531" cy="12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CCA4C55-04EB-D856-E83E-FCF3C6C9FB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940" y="5924663"/>
            <a:ext cx="2305060" cy="755845"/>
          </a:xfrm>
          <a:prstGeom prst="rect">
            <a:avLst/>
          </a:prstGeom>
        </p:spPr>
      </p:pic>
      <p:pic>
        <p:nvPicPr>
          <p:cNvPr id="16" name="Picture 8" descr="長榮國際股份有限公司臺中分公司(台中長榮桂冠酒店)">
            <a:extLst>
              <a:ext uri="{FF2B5EF4-FFF2-40B4-BE49-F238E27FC236}">
                <a16:creationId xmlns:a16="http://schemas.microsoft.com/office/drawing/2014/main" id="{6814D4EE-5D9E-7574-525D-C0EBD9CD1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01" b="7929"/>
          <a:stretch/>
        </p:blipFill>
        <p:spPr bwMode="auto">
          <a:xfrm>
            <a:off x="4244971" y="1254635"/>
            <a:ext cx="2312494" cy="10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F8CE251-C244-6981-7695-4BDE8B85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927" y="2416626"/>
            <a:ext cx="3028369" cy="7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新悦花園酒店Hsin Hotel - Home | Facebook">
            <a:extLst>
              <a:ext uri="{FF2B5EF4-FFF2-40B4-BE49-F238E27FC236}">
                <a16:creationId xmlns:a16="http://schemas.microsoft.com/office/drawing/2014/main" id="{C00670CE-6549-4174-64A9-90DADC037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9" t="9805" r="3428" b="6195"/>
          <a:stretch/>
        </p:blipFill>
        <p:spPr bwMode="auto">
          <a:xfrm>
            <a:off x="7376745" y="2164217"/>
            <a:ext cx="1296144" cy="116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4F400E2-1BC8-4909-1EEC-6EBC887CE02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282" y="5789682"/>
            <a:ext cx="2431799" cy="905023"/>
          </a:xfrm>
          <a:prstGeom prst="rect">
            <a:avLst/>
          </a:prstGeom>
        </p:spPr>
      </p:pic>
      <p:pic>
        <p:nvPicPr>
          <p:cNvPr id="27" name="Picture 2" descr="阿里山之峰股份有限公司-台灣公司網">
            <a:extLst>
              <a:ext uri="{FF2B5EF4-FFF2-40B4-BE49-F238E27FC236}">
                <a16:creationId xmlns:a16="http://schemas.microsoft.com/office/drawing/2014/main" id="{3FDE6C86-8472-83B5-2752-4FBD89A46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9" t="7211" r="6508" b="3246"/>
          <a:stretch/>
        </p:blipFill>
        <p:spPr bwMode="auto">
          <a:xfrm>
            <a:off x="4275571" y="3332243"/>
            <a:ext cx="1258531" cy="111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DC8270F-1601-8140-9E8B-A4D2B75445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467" y="1280219"/>
            <a:ext cx="1813744" cy="712203"/>
          </a:xfrm>
          <a:prstGeom prst="rect">
            <a:avLst/>
          </a:prstGeom>
        </p:spPr>
      </p:pic>
      <p:pic>
        <p:nvPicPr>
          <p:cNvPr id="30" name="Picture 14" descr="饗賓餐旅">
            <a:extLst>
              <a:ext uri="{FF2B5EF4-FFF2-40B4-BE49-F238E27FC236}">
                <a16:creationId xmlns:a16="http://schemas.microsoft.com/office/drawing/2014/main" id="{75786056-AEA5-DE57-1CB8-5E52CB6B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75" y="3278524"/>
            <a:ext cx="1635771" cy="112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鴻禧旅遊Hand Tour 及圖- 商標資訊">
            <a:extLst>
              <a:ext uri="{FF2B5EF4-FFF2-40B4-BE49-F238E27FC236}">
                <a16:creationId xmlns:a16="http://schemas.microsoft.com/office/drawing/2014/main" id="{4FF8F7A3-7C36-724A-99AE-6FC8A1870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763" b="29926"/>
          <a:stretch/>
        </p:blipFill>
        <p:spPr bwMode="auto">
          <a:xfrm>
            <a:off x="6683225" y="1276294"/>
            <a:ext cx="2050012" cy="83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摩斯漢堡- 维基百科，自由的百科全书">
            <a:extLst>
              <a:ext uri="{FF2B5EF4-FFF2-40B4-BE49-F238E27FC236}">
                <a16:creationId xmlns:a16="http://schemas.microsoft.com/office/drawing/2014/main" id="{A8D2AD01-130A-448E-B64E-0F17EA98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779" y="4668974"/>
            <a:ext cx="1360709" cy="1041343"/>
          </a:xfrm>
          <a:prstGeom prst="rect">
            <a:avLst/>
          </a:prstGeom>
          <a:solidFill>
            <a:srgbClr val="F3F1AD"/>
          </a:solidFill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A5CE74C-B6B1-41C0-B535-A5B0B90D61F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631" y="5241543"/>
            <a:ext cx="1599894" cy="1432287"/>
          </a:xfrm>
          <a:prstGeom prst="rect">
            <a:avLst/>
          </a:prstGeom>
        </p:spPr>
      </p:pic>
      <p:pic>
        <p:nvPicPr>
          <p:cNvPr id="20" name="Picture 10" descr="爭鮮迴轉壽司-內場工作人員｜工作甘苦面試經驗暨工作甘苦談-1111人力銀行">
            <a:extLst>
              <a:ext uri="{FF2B5EF4-FFF2-40B4-BE49-F238E27FC236}">
                <a16:creationId xmlns:a16="http://schemas.microsoft.com/office/drawing/2014/main" id="{84E70949-A598-43E0-A160-647DDF46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605" y="1290941"/>
            <a:ext cx="1599895" cy="92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新馬辣經典麻辣鍋粉絲俱樂部- Home | Facebook">
            <a:extLst>
              <a:ext uri="{FF2B5EF4-FFF2-40B4-BE49-F238E27FC236}">
                <a16:creationId xmlns:a16="http://schemas.microsoft.com/office/drawing/2014/main" id="{84DEFE95-639E-4424-BE12-46FC6ED2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7655" y="4684593"/>
            <a:ext cx="1041343" cy="104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墾丁福華渡假飯店- Home | Facebook">
            <a:extLst>
              <a:ext uri="{FF2B5EF4-FFF2-40B4-BE49-F238E27FC236}">
                <a16:creationId xmlns:a16="http://schemas.microsoft.com/office/drawing/2014/main" id="{D430D82D-CC60-4F96-BCAA-65CCBD87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9149" y="3546080"/>
            <a:ext cx="1528858" cy="152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田季發爺燒肉及圖- 商標資訊">
            <a:extLst>
              <a:ext uri="{FF2B5EF4-FFF2-40B4-BE49-F238E27FC236}">
                <a16:creationId xmlns:a16="http://schemas.microsoft.com/office/drawing/2014/main" id="{5E978D04-8D06-4534-9B7C-F25B9F7EB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62" b="15138"/>
          <a:stretch/>
        </p:blipFill>
        <p:spPr bwMode="auto">
          <a:xfrm>
            <a:off x="328418" y="4470884"/>
            <a:ext cx="1533809" cy="108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古典玫瑰園官網(古典玫瑰園,古典玫瑰园,英式下午茶,台北下午茶,台中下午茶,下午茶推薦,黃騰輝藝術)">
            <a:extLst>
              <a:ext uri="{FF2B5EF4-FFF2-40B4-BE49-F238E27FC236}">
                <a16:creationId xmlns:a16="http://schemas.microsoft.com/office/drawing/2014/main" id="{C9F2836B-05EE-4006-97D4-C74AD3EB4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35" y="2294197"/>
            <a:ext cx="1843049" cy="9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APEA / TAIWAN / 江松樺&amp;MDASH; ASIA PACIFIC ENTREPRENEURSHIP AWARDS">
            <a:extLst>
              <a:ext uri="{FF2B5EF4-FFF2-40B4-BE49-F238E27FC236}">
                <a16:creationId xmlns:a16="http://schemas.microsoft.com/office/drawing/2014/main" id="{75331478-A676-4876-A477-76B029FB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410" y="5752555"/>
            <a:ext cx="1847248" cy="90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42893"/>
      </p:ext>
    </p:extLst>
  </p:cSld>
  <p:clrMapOvr>
    <a:masterClrMapping/>
  </p:clrMapOvr>
  <p:transition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FF7D8195-4304-DD1F-5441-0A85F10392E2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-46239"/>
            <a:ext cx="9289019" cy="700363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23F2BEA-B6E9-45F9-BA02-7D958D502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實習單位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341D255-CC0C-020B-1EF2-1620A9C349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680" y="2355596"/>
            <a:ext cx="1634541" cy="959707"/>
          </a:xfrm>
          <a:prstGeom prst="rect">
            <a:avLst/>
          </a:prstGeom>
        </p:spPr>
      </p:pic>
      <p:pic>
        <p:nvPicPr>
          <p:cNvPr id="3080" name="Picture 8" descr="嘉義智選假日酒店Holiday Inn Express Chiayi - Home | Facebook">
            <a:extLst>
              <a:ext uri="{FF2B5EF4-FFF2-40B4-BE49-F238E27FC236}">
                <a16:creationId xmlns:a16="http://schemas.microsoft.com/office/drawing/2014/main" id="{6D089579-ABDF-FFCA-9271-DDC9C185D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0272" y="1340767"/>
            <a:ext cx="1567183" cy="15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劍湖山渡假大飯店- YouTube">
            <a:extLst>
              <a:ext uri="{FF2B5EF4-FFF2-40B4-BE49-F238E27FC236}">
                <a16:creationId xmlns:a16="http://schemas.microsoft.com/office/drawing/2014/main" id="{AC946E4A-9D57-8AD2-31B8-A8CA4096B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92" b="30651"/>
          <a:stretch/>
        </p:blipFill>
        <p:spPr bwMode="auto">
          <a:xfrm>
            <a:off x="434505" y="4453084"/>
            <a:ext cx="2202843" cy="90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劍湖山世界主題樂園">
            <a:extLst>
              <a:ext uri="{FF2B5EF4-FFF2-40B4-BE49-F238E27FC236}">
                <a16:creationId xmlns:a16="http://schemas.microsoft.com/office/drawing/2014/main" id="{18B82BB8-BF1C-17F0-3099-EA77D5846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192" y="1290725"/>
            <a:ext cx="2326013" cy="93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漢來美食購物商城歡迎光臨">
            <a:extLst>
              <a:ext uri="{FF2B5EF4-FFF2-40B4-BE49-F238E27FC236}">
                <a16:creationId xmlns:a16="http://schemas.microsoft.com/office/drawing/2014/main" id="{A537AF2E-412C-3EF5-A6E6-A35A98CA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312" y="1340766"/>
            <a:ext cx="1567183" cy="115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最新消息: 鼎泰豐小吃店股份有限公司- 超順通運有限公司">
            <a:extLst>
              <a:ext uri="{FF2B5EF4-FFF2-40B4-BE49-F238E27FC236}">
                <a16:creationId xmlns:a16="http://schemas.microsoft.com/office/drawing/2014/main" id="{E55FA7BB-1D02-33F5-5383-4F8D65BF5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66" t="23099" r="11828" b="22093"/>
          <a:stretch/>
        </p:blipFill>
        <p:spPr bwMode="auto">
          <a:xfrm>
            <a:off x="6606892" y="2545691"/>
            <a:ext cx="2141886" cy="93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裕元花園酒店Windsor Hotel Taichung - Home | Facebook">
            <a:extLst>
              <a:ext uri="{FF2B5EF4-FFF2-40B4-BE49-F238E27FC236}">
                <a16:creationId xmlns:a16="http://schemas.microsoft.com/office/drawing/2014/main" id="{AB063644-B841-2C43-E5B3-A704B8ED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505" y="5443434"/>
            <a:ext cx="1338609" cy="133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煙波國際觀光集團| 台灣連鎖飯店">
            <a:extLst>
              <a:ext uri="{FF2B5EF4-FFF2-40B4-BE49-F238E27FC236}">
                <a16:creationId xmlns:a16="http://schemas.microsoft.com/office/drawing/2014/main" id="{A1C25425-3F6D-466B-9DFF-60149045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070644" cy="936104"/>
          </a:xfrm>
          <a:prstGeom prst="rect">
            <a:avLst/>
          </a:prstGeom>
          <a:solidFill>
            <a:srgbClr val="F3F1AD"/>
          </a:solidFill>
        </p:spPr>
      </p:pic>
      <p:pic>
        <p:nvPicPr>
          <p:cNvPr id="3094" name="Picture 22" descr="雲登景觀飯店- Home | Facebook">
            <a:extLst>
              <a:ext uri="{FF2B5EF4-FFF2-40B4-BE49-F238E27FC236}">
                <a16:creationId xmlns:a16="http://schemas.microsoft.com/office/drawing/2014/main" id="{D369A4AB-7D16-033A-0FFE-893253E6D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63" t="10469" r="6017" b="5277"/>
          <a:stretch/>
        </p:blipFill>
        <p:spPr bwMode="auto">
          <a:xfrm>
            <a:off x="1862085" y="5439618"/>
            <a:ext cx="1301796" cy="13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快樂任意門』講座：原來快樂並不難| LDC 雲朗觀光">
            <a:extLst>
              <a:ext uri="{FF2B5EF4-FFF2-40B4-BE49-F238E27FC236}">
                <a16:creationId xmlns:a16="http://schemas.microsoft.com/office/drawing/2014/main" id="{7AA887A5-ACEE-AC4A-7015-9F65528F3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7" r="11600"/>
          <a:stretch/>
        </p:blipFill>
        <p:spPr bwMode="auto">
          <a:xfrm>
            <a:off x="434505" y="2373538"/>
            <a:ext cx="1818826" cy="181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普將運動股份有限公司-台灣公司網">
            <a:extLst>
              <a:ext uri="{FF2B5EF4-FFF2-40B4-BE49-F238E27FC236}">
                <a16:creationId xmlns:a16="http://schemas.microsoft.com/office/drawing/2014/main" id="{98904C34-BE1C-99A3-5A29-4EE33D38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463" y="5471753"/>
            <a:ext cx="1198501" cy="13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A0B115E-60EA-BEA7-2840-E868ED70D3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5041" y="4544771"/>
            <a:ext cx="1968764" cy="749078"/>
          </a:xfrm>
          <a:prstGeom prst="rect">
            <a:avLst/>
          </a:prstGeom>
        </p:spPr>
      </p:pic>
      <p:pic>
        <p:nvPicPr>
          <p:cNvPr id="3104" name="Picture 32" descr="天母國賓經典川粵菜| 半世紀首跨館外| 台北國賓大飯店">
            <a:extLst>
              <a:ext uri="{FF2B5EF4-FFF2-40B4-BE49-F238E27FC236}">
                <a16:creationId xmlns:a16="http://schemas.microsoft.com/office/drawing/2014/main" id="{B1BA6DF1-CB8A-FBEB-D308-9A03E72D7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55" t="2452" r="6493"/>
          <a:stretch/>
        </p:blipFill>
        <p:spPr bwMode="auto">
          <a:xfrm>
            <a:off x="2558357" y="2994095"/>
            <a:ext cx="1818827" cy="11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老爺府城實業股份有限公司- 住宿餐飲會議- 商務客房- 商務套房中華民國世界貿易發展協會- 亞太最大B2B - 世界貿易商務網- 台灣之光">
            <a:extLst>
              <a:ext uri="{FF2B5EF4-FFF2-40B4-BE49-F238E27FC236}">
                <a16:creationId xmlns:a16="http://schemas.microsoft.com/office/drawing/2014/main" id="{176AF8D7-AA3F-40AB-B045-2A1F319B5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1792" y="355440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冠閣大飯店- Home | Facebook">
            <a:extLst>
              <a:ext uri="{FF2B5EF4-FFF2-40B4-BE49-F238E27FC236}">
                <a16:creationId xmlns:a16="http://schemas.microsoft.com/office/drawing/2014/main" id="{AC6D4C00-B000-4E3F-86EE-AD805538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5311187"/>
            <a:ext cx="1458288" cy="145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名都觀光渡假大飯店股份有限公司">
            <a:extLst>
              <a:ext uri="{FF2B5EF4-FFF2-40B4-BE49-F238E27FC236}">
                <a16:creationId xmlns:a16="http://schemas.microsoft.com/office/drawing/2014/main" id="{228C2B3F-B98F-454A-88AF-5B6D7A81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221" y="5449808"/>
            <a:ext cx="1402136" cy="129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台北晶華酒店- 维基百科，自由的百科全书">
            <a:extLst>
              <a:ext uri="{FF2B5EF4-FFF2-40B4-BE49-F238E27FC236}">
                <a16:creationId xmlns:a16="http://schemas.microsoft.com/office/drawing/2014/main" id="{23247343-3BAF-430D-8DE7-DAECD348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293" y="3420875"/>
            <a:ext cx="1877507" cy="9198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23" name="Picture 10" descr="更新]皇冠假日酒店再度復出2016年洲際酒店集團再下二據點">
            <a:extLst>
              <a:ext uri="{FF2B5EF4-FFF2-40B4-BE49-F238E27FC236}">
                <a16:creationId xmlns:a16="http://schemas.microsoft.com/office/drawing/2014/main" id="{A1DD4B90-67E0-4DA8-B77B-DDD964E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1941" y="4465519"/>
            <a:ext cx="2174080" cy="83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天悅大酒店股份有限公司-台灣公司網">
            <a:extLst>
              <a:ext uri="{FF2B5EF4-FFF2-40B4-BE49-F238E27FC236}">
                <a16:creationId xmlns:a16="http://schemas.microsoft.com/office/drawing/2014/main" id="{56C6C0BA-559D-4D99-817F-A58506C56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606"/>
          <a:stretch/>
        </p:blipFill>
        <p:spPr bwMode="auto">
          <a:xfrm>
            <a:off x="5971119" y="5494947"/>
            <a:ext cx="1431931" cy="12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2322"/>
      </p:ext>
    </p:extLst>
  </p:cSld>
  <p:clrMapOvr>
    <a:masterClrMapping/>
  </p:clrMapOvr>
  <p:transition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EE922A6-42C9-C453-B899-B00627DA5B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84285D1-3E21-4585-8E02-27A736E6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539"/>
            <a:ext cx="9144000" cy="1143000"/>
          </a:xfrm>
        </p:spPr>
        <p:txBody>
          <a:bodyPr/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專業教室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873692A-EAE5-4854-83F0-354E62C7B05D}"/>
              </a:ext>
            </a:extLst>
          </p:cNvPr>
          <p:cNvSpPr txBox="1"/>
          <p:nvPr/>
        </p:nvSpPr>
        <p:spPr>
          <a:xfrm>
            <a:off x="6220353" y="3518771"/>
            <a:ext cx="2860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1800">
                <a:solidFill>
                  <a:srgbClr val="FF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A510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</a:rPr>
              <a:t>實習旅行社專業教室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A9263E5-3BDD-4FBE-9AA7-33BC89C599EB}"/>
              </a:ext>
            </a:extLst>
          </p:cNvPr>
          <p:cNvSpPr txBox="1"/>
          <p:nvPr/>
        </p:nvSpPr>
        <p:spPr>
          <a:xfrm>
            <a:off x="3119185" y="3518771"/>
            <a:ext cx="2776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1800">
                <a:solidFill>
                  <a:srgbClr val="FF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A513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</a:rPr>
              <a:t>領團人員訓練教室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4CF74A6-A10C-4ACA-A220-85FAEF7ADD80}"/>
              </a:ext>
            </a:extLst>
          </p:cNvPr>
          <p:cNvSpPr txBox="1"/>
          <p:nvPr/>
        </p:nvSpPr>
        <p:spPr>
          <a:xfrm>
            <a:off x="0" y="3518771"/>
            <a:ext cx="2794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1800">
                <a:solidFill>
                  <a:srgbClr val="FF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A512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</a:rPr>
              <a:t>艙服情境教室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5422593-F762-4C3F-A831-B1CD23215012}"/>
              </a:ext>
            </a:extLst>
          </p:cNvPr>
          <p:cNvSpPr txBox="1"/>
          <p:nvPr/>
        </p:nvSpPr>
        <p:spPr>
          <a:xfrm>
            <a:off x="6300192" y="6129945"/>
            <a:ext cx="2780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A501</a:t>
            </a:r>
            <a:r>
              <a:rPr lang="zh-TW" altLang="zh-TW" sz="1800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博奕教學示範教室</a:t>
            </a:r>
            <a:endParaRPr lang="zh-TW" altLang="en-US" sz="1800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D42EA05-C5EB-4F29-AACA-2AB7CEFC31D1}"/>
              </a:ext>
            </a:extLst>
          </p:cNvPr>
          <p:cNvSpPr txBox="1"/>
          <p:nvPr/>
        </p:nvSpPr>
        <p:spPr>
          <a:xfrm>
            <a:off x="0" y="6129945"/>
            <a:ext cx="2814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1800">
                <a:solidFill>
                  <a:srgbClr val="FF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A509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</a:rPr>
              <a:t>觀光行銷專業教室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C6682EF-FD6F-4190-9E95-3C35912E11FD}"/>
              </a:ext>
            </a:extLst>
          </p:cNvPr>
          <p:cNvSpPr txBox="1"/>
          <p:nvPr/>
        </p:nvSpPr>
        <p:spPr>
          <a:xfrm>
            <a:off x="3161445" y="6129945"/>
            <a:ext cx="2791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1800">
                <a:solidFill>
                  <a:srgbClr val="FF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A511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</a:rPr>
              <a:t>團體動能專業教室</a:t>
            </a:r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圖片 4" descr="一張含有 天花板, 室內, 木屋, 景色 的圖片&#10;&#10;自動產生的描述">
            <a:extLst>
              <a:ext uri="{FF2B5EF4-FFF2-40B4-BE49-F238E27FC236}">
                <a16:creationId xmlns:a16="http://schemas.microsoft.com/office/drawing/2014/main" id="{193BF68E-A1DE-4201-A243-DDD69E6B0EA6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2" y="1551133"/>
            <a:ext cx="2520000" cy="1800000"/>
          </a:xfrm>
          <a:prstGeom prst="rect">
            <a:avLst/>
          </a:prstGeom>
        </p:spPr>
      </p:pic>
      <p:pic>
        <p:nvPicPr>
          <p:cNvPr id="8" name="圖片 7" descr="一張含有 室內, 天花板, 房間, 傢俱 的圖片&#10;&#10;自動產生的描述">
            <a:extLst>
              <a:ext uri="{FF2B5EF4-FFF2-40B4-BE49-F238E27FC236}">
                <a16:creationId xmlns:a16="http://schemas.microsoft.com/office/drawing/2014/main" id="{320E08A7-1A56-4CFF-A2CE-6D76A95883C5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83" y="1551133"/>
            <a:ext cx="2520000" cy="1800000"/>
          </a:xfrm>
          <a:prstGeom prst="rect">
            <a:avLst/>
          </a:prstGeom>
        </p:spPr>
      </p:pic>
      <p:pic>
        <p:nvPicPr>
          <p:cNvPr id="12" name="圖片 11" descr="一張含有 室內, 彩色, 寢具 的圖片&#10;&#10;自動產生的描述">
            <a:extLst>
              <a:ext uri="{FF2B5EF4-FFF2-40B4-BE49-F238E27FC236}">
                <a16:creationId xmlns:a16="http://schemas.microsoft.com/office/drawing/2014/main" id="{EC7021FA-153A-4EA3-9905-CFE39E5F3116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03" y="1551133"/>
            <a:ext cx="2520000" cy="1800000"/>
          </a:xfrm>
          <a:prstGeom prst="rect">
            <a:avLst/>
          </a:prstGeom>
        </p:spPr>
      </p:pic>
      <p:pic>
        <p:nvPicPr>
          <p:cNvPr id="16" name="圖片 15" descr="一張含有 地板, 室內, 藍色, 彩色 的圖片&#10;&#10;自動產生的描述">
            <a:extLst>
              <a:ext uri="{FF2B5EF4-FFF2-40B4-BE49-F238E27FC236}">
                <a16:creationId xmlns:a16="http://schemas.microsoft.com/office/drawing/2014/main" id="{60C6B2DB-2518-4381-8C10-2D53C1B5EB3D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2" y="4184793"/>
            <a:ext cx="2520000" cy="1800000"/>
          </a:xfrm>
          <a:prstGeom prst="rect">
            <a:avLst/>
          </a:prstGeom>
        </p:spPr>
      </p:pic>
      <p:pic>
        <p:nvPicPr>
          <p:cNvPr id="18" name="圖片 17" descr="一張含有 文字 的圖片&#10;&#10;自動產生的描述">
            <a:extLst>
              <a:ext uri="{FF2B5EF4-FFF2-40B4-BE49-F238E27FC236}">
                <a16:creationId xmlns:a16="http://schemas.microsoft.com/office/drawing/2014/main" id="{E5C891D1-4708-4552-A4BA-41F7DB82D0B3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83" y="4184793"/>
            <a:ext cx="2520000" cy="18000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112E188-EBC7-4AB3-A3FB-3733C9E89790}"/>
              </a:ext>
            </a:extLst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03" y="4184793"/>
            <a:ext cx="252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07461"/>
      </p:ext>
    </p:extLst>
  </p:cSld>
  <p:clrMapOvr>
    <a:masterClrMapping/>
  </p:clrMapOvr>
  <p:transition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20E244A-3060-ED81-40C0-35824106D7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862" y="67482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四年內考取專業技能證照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51520" y="1700807"/>
            <a:ext cx="4090454" cy="4963473"/>
          </a:xfrm>
        </p:spPr>
        <p:txBody>
          <a:bodyPr/>
          <a:lstStyle/>
          <a:p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華語導遊、領隊</a:t>
            </a:r>
            <a:endParaRPr lang="en-US" altLang="zh-TW" sz="2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外語導遊、領隊</a:t>
            </a:r>
            <a:endParaRPr lang="en-US" altLang="zh-TW" sz="2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國際航空票務人員認證</a:t>
            </a:r>
          </a:p>
          <a:p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Abacus </a:t>
            </a:r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訂位認證	</a:t>
            </a:r>
            <a:endParaRPr lang="en-US" altLang="zh-TW" sz="2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旅行業資訊管理系統</a:t>
            </a:r>
            <a:endParaRPr lang="en-US" altLang="zh-TW" sz="2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/>
            <a:r>
              <a:rPr lang="zh-TW" altLang="en-US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國民旅遊領團人員認證</a:t>
            </a:r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</a:p>
          <a:p>
            <a:pPr lvl="0"/>
            <a:r>
              <a:rPr lang="en-US" altLang="zh-TW" sz="2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TQC-OA PowerPoint (2016)</a:t>
            </a:r>
            <a:endParaRPr lang="zh-TW" altLang="en-US" sz="2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F82D559-A57B-B4B7-5222-85CC872A33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5813915"/>
            <a:ext cx="1998921" cy="1998921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CE45DA9A-ADFD-B7B5-92D3-F59AB4C484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527" y="1"/>
            <a:ext cx="1979472" cy="2060847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5D6CBEEB-05DE-49C7-B865-959C303CBF96}"/>
              </a:ext>
            </a:extLst>
          </p:cNvPr>
          <p:cNvGrpSpPr/>
          <p:nvPr/>
        </p:nvGrpSpPr>
        <p:grpSpPr>
          <a:xfrm>
            <a:off x="4361696" y="1412776"/>
            <a:ext cx="4617721" cy="5222285"/>
            <a:chOff x="9176396" y="-742346"/>
            <a:chExt cx="6446206" cy="638217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8CED922-2C9D-4478-A19A-35E1C32E2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6396" y="3127885"/>
              <a:ext cx="3201015" cy="2511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8E92ED6-5D7F-49AF-9439-E85F7EA28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7411" y="3127378"/>
              <a:ext cx="3245191" cy="2508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17631A0-6ACF-4A02-B3A9-672C00E5A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9997" y="-742346"/>
              <a:ext cx="3168617" cy="3869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AB3B918C-BF83-420F-81E8-32362E412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8614" y="-742346"/>
              <a:ext cx="3245193" cy="390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386262-6E67-4F87-ACA7-0816331C8BFF}"/>
              </a:ext>
            </a:extLst>
          </p:cNvPr>
          <p:cNvSpPr txBox="1"/>
          <p:nvPr/>
        </p:nvSpPr>
        <p:spPr>
          <a:xfrm>
            <a:off x="4456597" y="6591061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 i="0" dirty="0">
                <a:solidFill>
                  <a:srgbClr val="EC0B66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b="1" i="0" dirty="0">
                <a:solidFill>
                  <a:srgbClr val="EC0B66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依照個人資料保護法部分照片內容已進行打碼</a:t>
            </a:r>
            <a:r>
              <a:rPr lang="en-US" altLang="zh-TW" sz="1400" b="1" i="0" dirty="0">
                <a:solidFill>
                  <a:srgbClr val="EC0B66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900947"/>
      </p:ext>
    </p:extLst>
  </p:cSld>
  <p:clrMapOvr>
    <a:masterClrMapping/>
  </p:clrMapOvr>
  <p:transition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20E244A-3060-ED81-40C0-35824106D7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59519"/>
            <a:ext cx="9163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862" y="308851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專業技能證照獎勵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F82D559-A57B-B4B7-5222-85CC872A33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22265" y="5298766"/>
            <a:ext cx="1998921" cy="1998921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CE45DA9A-ADFD-B7B5-92D3-F59AB4C484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527" y="1"/>
            <a:ext cx="1979472" cy="206084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8C1C5FC-3646-C8C0-0276-41A965B2B4B5}"/>
              </a:ext>
            </a:extLst>
          </p:cNvPr>
          <p:cNvSpPr txBox="1"/>
          <p:nvPr/>
        </p:nvSpPr>
        <p:spPr>
          <a:xfrm>
            <a:off x="539552" y="2585842"/>
            <a:ext cx="8424936" cy="39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Font typeface="Wingdings" pitchFamily="2" charset="2"/>
              <a:buChar char="v"/>
              <a:defRPr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FF0000"/>
                </a:solidFill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8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800">
                <a:latin typeface="+mn-lt"/>
                <a:ea typeface="+mn-e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latin typeface="+mn-lt"/>
                <a:ea typeface="+mn-e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latin typeface="+mn-lt"/>
                <a:ea typeface="+mn-e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latin typeface="+mn-lt"/>
                <a:ea typeface="+mn-e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latin typeface="+mn-lt"/>
                <a:ea typeface="+mn-ea"/>
              </a:defRPr>
            </a:lvl9pPr>
          </a:lstStyle>
          <a:p>
            <a:r>
              <a:rPr lang="en-US" altLang="zh-TW" sz="2600" dirty="0">
                <a:solidFill>
                  <a:srgbClr val="0070C0"/>
                </a:solidFill>
              </a:rPr>
              <a:t>(</a:t>
            </a:r>
            <a:r>
              <a:rPr lang="zh-TW" altLang="en-US" sz="2600" dirty="0">
                <a:solidFill>
                  <a:srgbClr val="0070C0"/>
                </a:solidFill>
              </a:rPr>
              <a:t>一</a:t>
            </a:r>
            <a:r>
              <a:rPr lang="en-US" altLang="zh-TW" sz="2600" dirty="0">
                <a:solidFill>
                  <a:srgbClr val="0070C0"/>
                </a:solidFill>
              </a:rPr>
              <a:t>)</a:t>
            </a:r>
            <a:r>
              <a:rPr lang="zh-TW" altLang="en-US" sz="2600" dirty="0">
                <a:solidFill>
                  <a:srgbClr val="0070C0"/>
                </a:solidFill>
              </a:rPr>
              <a:t>取得高級證照者，頒發獎金最高</a:t>
            </a:r>
            <a:r>
              <a:rPr lang="zh-TW" altLang="en-US" sz="2600" dirty="0">
                <a:solidFill>
                  <a:srgbClr val="FF0000"/>
                </a:solidFill>
              </a:rPr>
              <a:t>一萬五仟元</a:t>
            </a:r>
            <a:r>
              <a:rPr lang="zh-TW" altLang="en-US" sz="2600" dirty="0">
                <a:solidFill>
                  <a:srgbClr val="0070C0"/>
                </a:solidFill>
              </a:rPr>
              <a:t>、記</a:t>
            </a:r>
            <a:r>
              <a:rPr lang="zh-TW" altLang="en-US" sz="2600" dirty="0">
                <a:solidFill>
                  <a:srgbClr val="FF0000"/>
                </a:solidFill>
              </a:rPr>
              <a:t>小功兩次</a:t>
            </a:r>
            <a:r>
              <a:rPr lang="zh-TW" altLang="en-US" sz="2600" dirty="0">
                <a:solidFill>
                  <a:srgbClr val="002060"/>
                </a:solidFill>
              </a:rPr>
              <a:t>。</a:t>
            </a:r>
          </a:p>
          <a:p>
            <a:r>
              <a:rPr lang="en-US" altLang="zh-TW" sz="2600" dirty="0">
                <a:solidFill>
                  <a:srgbClr val="0070C0"/>
                </a:solidFill>
              </a:rPr>
              <a:t>(</a:t>
            </a:r>
            <a:r>
              <a:rPr lang="zh-TW" altLang="en-US" sz="2600" dirty="0">
                <a:solidFill>
                  <a:srgbClr val="0070C0"/>
                </a:solidFill>
              </a:rPr>
              <a:t>二</a:t>
            </a:r>
            <a:r>
              <a:rPr lang="en-US" altLang="zh-TW" sz="2600" dirty="0">
                <a:solidFill>
                  <a:srgbClr val="0070C0"/>
                </a:solidFill>
              </a:rPr>
              <a:t>)</a:t>
            </a:r>
            <a:r>
              <a:rPr lang="zh-TW" altLang="en-US" sz="2600" dirty="0">
                <a:solidFill>
                  <a:srgbClr val="0070C0"/>
                </a:solidFill>
              </a:rPr>
              <a:t>取得中級證照者，頒發獎金最高</a:t>
            </a:r>
            <a:r>
              <a:rPr lang="zh-TW" altLang="en-US" sz="2600" dirty="0">
                <a:solidFill>
                  <a:srgbClr val="FF0000"/>
                </a:solidFill>
              </a:rPr>
              <a:t>二仟元</a:t>
            </a:r>
            <a:r>
              <a:rPr lang="zh-TW" altLang="en-US" sz="2600" dirty="0">
                <a:solidFill>
                  <a:srgbClr val="002060"/>
                </a:solidFill>
              </a:rPr>
              <a:t>、</a:t>
            </a:r>
            <a:r>
              <a:rPr lang="zh-TW" altLang="en-US" sz="2600" dirty="0">
                <a:solidFill>
                  <a:srgbClr val="0070C0"/>
                </a:solidFill>
              </a:rPr>
              <a:t>記</a:t>
            </a:r>
            <a:r>
              <a:rPr lang="zh-TW" altLang="en-US" sz="2600" dirty="0">
                <a:solidFill>
                  <a:srgbClr val="FF0000"/>
                </a:solidFill>
              </a:rPr>
              <a:t>小功一次</a:t>
            </a:r>
            <a:r>
              <a:rPr lang="zh-TW" altLang="en-US" sz="2600" dirty="0">
                <a:solidFill>
                  <a:srgbClr val="002060"/>
                </a:solidFill>
              </a:rPr>
              <a:t>。</a:t>
            </a:r>
          </a:p>
          <a:p>
            <a:r>
              <a:rPr lang="en-US" altLang="zh-TW" sz="2600" dirty="0">
                <a:solidFill>
                  <a:srgbClr val="0070C0"/>
                </a:solidFill>
              </a:rPr>
              <a:t>(</a:t>
            </a:r>
            <a:r>
              <a:rPr lang="zh-TW" altLang="en-US" sz="2600" dirty="0">
                <a:solidFill>
                  <a:srgbClr val="0070C0"/>
                </a:solidFill>
              </a:rPr>
              <a:t>三</a:t>
            </a:r>
            <a:r>
              <a:rPr lang="en-US" altLang="zh-TW" sz="2600" dirty="0">
                <a:solidFill>
                  <a:srgbClr val="0070C0"/>
                </a:solidFill>
              </a:rPr>
              <a:t>)</a:t>
            </a:r>
            <a:r>
              <a:rPr lang="zh-TW" altLang="en-US" sz="2600" dirty="0">
                <a:solidFill>
                  <a:srgbClr val="0070C0"/>
                </a:solidFill>
              </a:rPr>
              <a:t>取得初級證照者，記嘉獎兩次及證照達人點數 </a:t>
            </a:r>
            <a:r>
              <a:rPr lang="en-US" altLang="zh-TW" sz="2600" dirty="0">
                <a:solidFill>
                  <a:srgbClr val="0070C0"/>
                </a:solidFill>
              </a:rPr>
              <a:t>1 </a:t>
            </a:r>
            <a:r>
              <a:rPr lang="zh-TW" altLang="en-US" sz="2600" dirty="0">
                <a:solidFill>
                  <a:srgbClr val="0070C0"/>
                </a:solidFill>
              </a:rPr>
              <a:t>點。</a:t>
            </a:r>
            <a:endParaRPr lang="en-US" altLang="zh-TW" sz="2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TW" altLang="en-US" sz="2600" dirty="0">
                <a:solidFill>
                  <a:srgbClr val="0070C0"/>
                </a:solidFill>
              </a:rPr>
              <a:t>政府機構舉辦之</a:t>
            </a:r>
            <a:r>
              <a:rPr lang="zh-TW" altLang="en-US" sz="2600" dirty="0">
                <a:solidFill>
                  <a:srgbClr val="FF0000"/>
                </a:solidFill>
              </a:rPr>
              <a:t>丙級技術士證者</a:t>
            </a:r>
            <a:r>
              <a:rPr lang="zh-TW" altLang="en-US" sz="2600" dirty="0">
                <a:solidFill>
                  <a:srgbClr val="0070C0"/>
                </a:solidFill>
              </a:rPr>
              <a:t>頒發獎金最高</a:t>
            </a:r>
            <a:r>
              <a:rPr lang="zh-TW" altLang="en-US" sz="2600" dirty="0">
                <a:solidFill>
                  <a:srgbClr val="FF0000"/>
                </a:solidFill>
              </a:rPr>
              <a:t>一仟元。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A38444C-5633-BFC1-2EF5-5D8C338A4BAA}"/>
              </a:ext>
            </a:extLst>
          </p:cNvPr>
          <p:cNvSpPr txBox="1"/>
          <p:nvPr/>
        </p:nvSpPr>
        <p:spPr>
          <a:xfrm>
            <a:off x="3131840" y="6550223"/>
            <a:ext cx="6984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rgbClr val="C00000"/>
                </a:solidFill>
              </a:rPr>
              <a:t>資料參考自吳鳳科技大學學生取得專業技術證照獎勵實施要點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8D7612F-AE9D-073B-281E-0B3B615A8039}"/>
              </a:ext>
            </a:extLst>
          </p:cNvPr>
          <p:cNvSpPr txBox="1"/>
          <p:nvPr/>
        </p:nvSpPr>
        <p:spPr>
          <a:xfrm>
            <a:off x="741507" y="1801281"/>
            <a:ext cx="7416824" cy="63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eaLnBrk="0" hangingPunct="0">
              <a:spcBef>
                <a:spcPct val="20000"/>
              </a:spcBef>
              <a:buFont typeface="Wingdings" pitchFamily="2" charset="2"/>
              <a:buChar char="v"/>
              <a:defRPr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FF0000"/>
                </a:solidFill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8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800">
                <a:latin typeface="+mn-lt"/>
                <a:ea typeface="+mn-e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latin typeface="+mn-lt"/>
                <a:ea typeface="+mn-e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latin typeface="+mn-lt"/>
                <a:ea typeface="+mn-e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latin typeface="+mn-lt"/>
                <a:ea typeface="+mn-e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zh-TW" altLang="en-US" sz="3200" dirty="0">
                <a:solidFill>
                  <a:srgbClr val="0070C0"/>
                </a:solidFill>
              </a:rPr>
              <a:t>考取系上專業證照，校內頒發獎勵金</a:t>
            </a:r>
            <a:r>
              <a:rPr lang="zh-TW" altLang="en-US" sz="3200" dirty="0">
                <a:solidFill>
                  <a:schemeClr val="tx1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396330203"/>
      </p:ext>
    </p:extLst>
  </p:cSld>
  <p:clrMapOvr>
    <a:masterClrMapping/>
  </p:clrMapOvr>
  <p:transition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80B29B4-27E7-21FA-D3CF-7467581CAF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79962A3-2ABC-473A-9B72-217546E5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800200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遊程競賽學生創作旅遊行程</a:t>
            </a:r>
            <a:br>
              <a:rPr lang="en-US" altLang="zh-TW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激發出獨一無二的玩法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0E7DE0A-9B23-45A9-B189-A4BF71C6990B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844824"/>
            <a:ext cx="4680519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AAA517A-749C-49E6-A384-D039DBFAD218}"/>
              </a:ext>
            </a:extLst>
          </p:cNvPr>
          <p:cNvPicPr preferRelativeResize="0"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512" y="2746598"/>
            <a:ext cx="4384821" cy="3922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1420170"/>
      </p:ext>
    </p:extLst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3290BC4-A46D-BCAA-6B6C-24EB799D6B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53C5DA6-111A-4166-BDE1-18992BBB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895" y="282427"/>
            <a:ext cx="9444064" cy="1143000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觀光休閒管理系蔡芷涵同學</a:t>
            </a:r>
            <a:br>
              <a:rPr lang="en-US" altLang="zh-TW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榮獲</a:t>
            </a:r>
            <a:r>
              <a:rPr lang="en-US" altLang="zh-TW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全國大專優秀青年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34F5704-4A52-42C8-BE8D-89038249DF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70" y="1556792"/>
            <a:ext cx="8424935" cy="5201816"/>
          </a:xfrm>
        </p:spPr>
      </p:pic>
    </p:spTree>
    <p:extLst>
      <p:ext uri="{BB962C8B-B14F-4D97-AF65-F5344CB8AC3E}">
        <p14:creationId xmlns:p14="http://schemas.microsoft.com/office/powerpoint/2010/main" val="3613302214"/>
      </p:ext>
    </p:extLst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61F93AB-FA57-D54C-C07B-2E13E6646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3721" cy="68580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A9751C3F-E2DE-402B-BC81-35ADA6F5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045"/>
            <a:ext cx="9163721" cy="1124744"/>
          </a:xfrm>
        </p:spPr>
        <p:txBody>
          <a:bodyPr/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學生優秀表現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F7D29A8-B71D-4257-AAE1-4021D38EE232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70193" y="1058252"/>
            <a:ext cx="3122572" cy="3744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D8A7E83-ACEA-4965-9E2E-A0FA24657255}"/>
              </a:ext>
            </a:extLst>
          </p:cNvPr>
          <p:cNvSpPr txBox="1"/>
          <p:nvPr/>
        </p:nvSpPr>
        <p:spPr>
          <a:xfrm>
            <a:off x="559272" y="4797891"/>
            <a:ext cx="3744416" cy="14917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zh-TW"/>
            </a:defPPr>
            <a:lvl1pPr algn="ctr">
              <a:defRPr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5400000" scaled="1"/>
                </a:gra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defRPr>
            </a:lvl1pPr>
          </a:lstStyle>
          <a:p>
            <a:r>
              <a:rPr lang="zh-TW" altLang="zh-TW" sz="2800" dirty="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7200000" scaled="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產學合作電子商務行銷創意競賽第三名</a:t>
            </a:r>
            <a:endParaRPr lang="zh-TW" altLang="en-US" sz="2800" dirty="0">
              <a:gradFill>
                <a:gsLst>
                  <a:gs pos="0">
                    <a:srgbClr val="FF33CC"/>
                  </a:gs>
                  <a:gs pos="100000">
                    <a:srgbClr val="9933FF"/>
                  </a:gs>
                </a:gsLst>
                <a:lin ang="7200000" scaled="0"/>
              </a:gra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7E195E-DC21-4094-8726-84BDE399715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404047"/>
            <a:ext cx="4402897" cy="312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73D82BE-8AFA-4957-B41D-C5F188FA3F68}"/>
              </a:ext>
            </a:extLst>
          </p:cNvPr>
          <p:cNvSpPr txBox="1"/>
          <p:nvPr/>
        </p:nvSpPr>
        <p:spPr>
          <a:xfrm>
            <a:off x="4572001" y="4797152"/>
            <a:ext cx="4475786" cy="149177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zh-TW"/>
            </a:defPPr>
            <a:lvl1pPr algn="ctr">
              <a:defRPr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5400000" scaled="1"/>
                </a:gra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defRPr>
            </a:lvl1pPr>
          </a:lstStyle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產學合作電子商務行銷</a:t>
            </a:r>
            <a:r>
              <a:rPr lang="zh-TW" altLang="zh-TW" sz="2800" dirty="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7200000" scaled="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創意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競賽第三名全體得獎團員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8938213"/>
      </p:ext>
    </p:extLst>
  </p:cSld>
  <p:clrMapOvr>
    <a:masterClrMapping/>
  </p:clrMapOvr>
  <p:transition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8A8B36F-889E-BC93-737D-4B922DB23B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9722" y="4825"/>
            <a:ext cx="9163722" cy="112474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學生優秀表現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2D6AB77-A42D-45CF-B9F3-5550E037209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92" y="4001770"/>
            <a:ext cx="2695873" cy="222739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D656160-AF4E-4B45-A8B6-C61A7542DBB6}"/>
              </a:ext>
            </a:extLst>
          </p:cNvPr>
          <p:cNvSpPr txBox="1"/>
          <p:nvPr/>
        </p:nvSpPr>
        <p:spPr>
          <a:xfrm>
            <a:off x="2992699" y="4001770"/>
            <a:ext cx="2260010" cy="2227396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zh-TW"/>
            </a:defPPr>
            <a:lvl1pPr algn="ctr">
              <a:defRPr sz="180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5400000" scaled="1"/>
                </a:gra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defRPr>
            </a:lvl1pPr>
          </a:lstStyle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韓國</a:t>
            </a:r>
            <a:r>
              <a:rPr lang="zh-TW" altLang="zh-TW" sz="2400" dirty="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7200000" scaled="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國際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技能人大賽『諸羅蝦兵蟹將』</a:t>
            </a:r>
          </a:p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榮獲金牌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027E45B-1E50-48D1-BDB2-63CDB5ACC7A5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92" y="1374524"/>
            <a:ext cx="2695872" cy="252028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1F7DB63-E54B-449B-8772-E49E6E2DFBB2}"/>
              </a:ext>
            </a:extLst>
          </p:cNvPr>
          <p:cNvSpPr txBox="1"/>
          <p:nvPr/>
        </p:nvSpPr>
        <p:spPr>
          <a:xfrm>
            <a:off x="2992698" y="1412833"/>
            <a:ext cx="2260010" cy="248197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pPr algn="ctr"/>
            <a:r>
              <a:rPr lang="zh-TW" altLang="zh-TW" dirty="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5400000" scaled="1"/>
                </a:gra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Helvetica" panose="020B0604020202020204" pitchFamily="34" charset="0"/>
              </a:rPr>
              <a:t>韓國國際技能人大賽「觀光伴手禮設計」『魚柳條』</a:t>
            </a:r>
            <a:endParaRPr lang="en-US" altLang="zh-TW" dirty="0">
              <a:gradFill>
                <a:gsLst>
                  <a:gs pos="0">
                    <a:srgbClr val="FF33CC"/>
                  </a:gs>
                  <a:gs pos="100000">
                    <a:srgbClr val="9933FF"/>
                  </a:gs>
                </a:gsLst>
                <a:lin ang="5400000" scaled="1"/>
              </a:gradFill>
              <a:effectLst/>
              <a:latin typeface="標楷體" panose="03000509000000000000" pitchFamily="65" charset="-120"/>
              <a:ea typeface="標楷體" panose="03000509000000000000" pitchFamily="65" charset="-120"/>
              <a:cs typeface="Helvetica" panose="020B0604020202020204" pitchFamily="34" charset="0"/>
            </a:endParaRPr>
          </a:p>
          <a:p>
            <a:pPr algn="ctr"/>
            <a:r>
              <a:rPr lang="zh-TW" altLang="zh-TW" dirty="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5400000" scaled="1"/>
                </a:gra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Helvetica" panose="020B0604020202020204" pitchFamily="34" charset="0"/>
              </a:rPr>
              <a:t>榮獲銅牌</a:t>
            </a:r>
            <a:endParaRPr lang="zh-TW" altLang="en-US" dirty="0">
              <a:gradFill>
                <a:gsLst>
                  <a:gs pos="0">
                    <a:srgbClr val="FF33CC"/>
                  </a:gs>
                  <a:gs pos="100000">
                    <a:srgbClr val="9933FF"/>
                  </a:gs>
                </a:gsLst>
                <a:lin ang="5400000" scaled="1"/>
              </a:gra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966A77C-EA2D-4FC9-8004-B028D4BB24C5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377818"/>
            <a:ext cx="3633862" cy="403847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4D53AD2-2382-4693-9861-16FE2C5D162C}"/>
              </a:ext>
            </a:extLst>
          </p:cNvPr>
          <p:cNvSpPr txBox="1"/>
          <p:nvPr/>
        </p:nvSpPr>
        <p:spPr>
          <a:xfrm>
            <a:off x="5364088" y="5589240"/>
            <a:ext cx="3633862" cy="639926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zh-TW"/>
            </a:defPPr>
            <a:lvl1pPr algn="ctr">
              <a:defRPr sz="180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5400000" scaled="1"/>
                </a:gra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defRPr>
            </a:lvl1pPr>
          </a:lstStyle>
          <a:p>
            <a:r>
              <a:rPr lang="zh-TW" altLang="zh-TW" sz="240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7200000" scaled="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HK" altLang="zh-TW" sz="2400" dirty="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7200000" scaled="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接受</a:t>
            </a:r>
            <a:r>
              <a:rPr lang="zh-TW" altLang="zh-TW" sz="2400" dirty="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7200000" scaled="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校長頒獎</a:t>
            </a:r>
          </a:p>
        </p:txBody>
      </p:sp>
    </p:spTree>
    <p:extLst>
      <p:ext uri="{BB962C8B-B14F-4D97-AF65-F5344CB8AC3E}">
        <p14:creationId xmlns:p14="http://schemas.microsoft.com/office/powerpoint/2010/main" val="1748327207"/>
      </p:ext>
    </p:extLst>
  </p:cSld>
  <p:clrMapOvr>
    <a:masterClrMapping/>
  </p:clrMapOvr>
  <p:transition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49AD805-F306-D760-A927-F9F0F8BB98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953AE3C-0B49-428B-86C0-3CDECEF32DD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074062"/>
            <a:ext cx="4176402" cy="256184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073F73D-59BD-4F85-AB90-5477EE9E638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3" y="1044873"/>
            <a:ext cx="3788692" cy="249415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2A26425-B5C5-485F-98F6-4EE9C97F1FB0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212" b="9548"/>
          <a:stretch/>
        </p:blipFill>
        <p:spPr>
          <a:xfrm>
            <a:off x="1096987" y="3645288"/>
            <a:ext cx="7830783" cy="3106454"/>
          </a:xfrm>
          <a:prstGeom prst="rect">
            <a:avLst/>
          </a:prstGeom>
        </p:spPr>
      </p:pic>
      <p:sp>
        <p:nvSpPr>
          <p:cNvPr id="15" name="標題 1">
            <a:extLst>
              <a:ext uri="{FF2B5EF4-FFF2-40B4-BE49-F238E27FC236}">
                <a16:creationId xmlns:a16="http://schemas.microsoft.com/office/drawing/2014/main" id="{C779D90F-E5A2-4F14-94B1-4613E986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7" y="27608"/>
            <a:ext cx="9143999" cy="112474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本系學生優秀表現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CB948F-DCB4-4F4A-A9B2-4CD0606A7581}"/>
              </a:ext>
            </a:extLst>
          </p:cNvPr>
          <p:cNvSpPr txBox="1"/>
          <p:nvPr/>
        </p:nvSpPr>
        <p:spPr>
          <a:xfrm>
            <a:off x="343267" y="3825176"/>
            <a:ext cx="738664" cy="274667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eaVert" wrap="square" anchor="ctr" anchorCtr="0">
            <a:noAutofit/>
          </a:bodyPr>
          <a:lstStyle>
            <a:defPPr>
              <a:defRPr lang="zh-TW"/>
            </a:defPPr>
            <a:lvl1pPr algn="ctr">
              <a:defRPr sz="180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5400000" scaled="1"/>
                </a:gra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zh-TW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服務利他頒獎典禮</a:t>
            </a:r>
            <a:endParaRPr lang="en-US" altLang="zh-TW" sz="2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2383161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CF619E4-DFDA-3C0C-9F4E-BA8D1172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</a:pPr>
            <a:br>
              <a:rPr lang="en-US" altLang="zh-TW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旅遊產業大起飛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AE2FFF4-C103-51A3-6E6C-339071985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79"/>
          <a:stretch/>
        </p:blipFill>
        <p:spPr>
          <a:xfrm>
            <a:off x="3371854" y="213361"/>
            <a:ext cx="5277116" cy="663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83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ABEE17C-84EF-2672-9D11-1C26229D30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A6EFF2A-782F-4039-8395-C76030838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39" y="1571673"/>
            <a:ext cx="4175361" cy="351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DAF5EF6-D8C7-4557-A3A4-F077AE1AA7C0}"/>
              </a:ext>
            </a:extLst>
          </p:cNvPr>
          <p:cNvSpPr txBox="1"/>
          <p:nvPr/>
        </p:nvSpPr>
        <p:spPr>
          <a:xfrm>
            <a:off x="395537" y="5558462"/>
            <a:ext cx="4176463" cy="93610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zh-TW"/>
            </a:defPPr>
            <a:lvl1pPr algn="ctr">
              <a:defRPr sz="180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5400000" scaled="1"/>
                </a:gra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嘉義市巷弄美食遊程設計創意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PK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賽榮獲大學校院組第三名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DFE03571-F903-41B3-A939-1C449F95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7570" y="1556792"/>
            <a:ext cx="4076918" cy="353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E62CF28-0241-4484-BB72-8B18DC595116}"/>
              </a:ext>
            </a:extLst>
          </p:cNvPr>
          <p:cNvSpPr txBox="1"/>
          <p:nvPr/>
        </p:nvSpPr>
        <p:spPr>
          <a:xfrm>
            <a:off x="5004048" y="5558462"/>
            <a:ext cx="3960440" cy="93610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defPPr>
              <a:defRPr lang="zh-TW"/>
            </a:defPPr>
            <a:lvl1pPr algn="ctr">
              <a:defRPr sz="180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5400000" scaled="1"/>
                </a:gra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Helvetica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嘉義市巷弄美食遊程</a:t>
            </a:r>
            <a:r>
              <a:rPr lang="zh-TW" altLang="zh-TW" sz="2400" dirty="0">
                <a:gradFill>
                  <a:gsLst>
                    <a:gs pos="0">
                      <a:srgbClr val="FF33CC"/>
                    </a:gs>
                    <a:gs pos="100000">
                      <a:srgbClr val="9933FF"/>
                    </a:gs>
                  </a:gsLst>
                  <a:lin ang="7200000" scaled="0"/>
                </a:gradFill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創意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PK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賽全體得獎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46ED0596-2C59-4B91-B13E-62D91AE9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" y="121489"/>
            <a:ext cx="9163049" cy="112474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本系學生優秀表現</a:t>
            </a:r>
          </a:p>
        </p:txBody>
      </p:sp>
    </p:spTree>
    <p:extLst>
      <p:ext uri="{BB962C8B-B14F-4D97-AF65-F5344CB8AC3E}">
        <p14:creationId xmlns:p14="http://schemas.microsoft.com/office/powerpoint/2010/main" val="1658196125"/>
      </p:ext>
    </p:extLst>
  </p:cSld>
  <p:clrMapOvr>
    <a:masterClrMapping/>
  </p:clrMapOvr>
  <p:transition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80429" y="1334374"/>
            <a:ext cx="7931150" cy="4525962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擁有台灣第一座國際足總（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FIFA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）認證的標準人工草皮球場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1306" y="153636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校園設施</a:t>
            </a:r>
          </a:p>
        </p:txBody>
      </p:sp>
      <p:pic>
        <p:nvPicPr>
          <p:cNvPr id="1028" name="Picture 4" descr="ãå³é³³ç§å¤§è¶³çå ´å°ãçåçæå°çµæ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2" t="11927" r="5888" b="-312"/>
          <a:stretch/>
        </p:blipFill>
        <p:spPr bwMode="auto">
          <a:xfrm>
            <a:off x="69413" y="2207118"/>
            <a:ext cx="4025893" cy="3150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å³é³³ç§å¤§è¶³çå ´å°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98" t="24027" r="4761" b="27534"/>
          <a:stretch/>
        </p:blipFill>
        <p:spPr bwMode="auto">
          <a:xfrm>
            <a:off x="4025589" y="4630605"/>
            <a:ext cx="5118410" cy="2274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å³é³³ç§å¤§ è¶³çå ´å°ãçåçæå°çµæ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" t="-393" r="5141" b="15167"/>
          <a:stretch/>
        </p:blipFill>
        <p:spPr bwMode="auto">
          <a:xfrm>
            <a:off x="4624432" y="2043208"/>
            <a:ext cx="4241139" cy="2524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48457"/>
      </p:ext>
    </p:extLst>
  </p:cSld>
  <p:clrMapOvr>
    <a:masterClrMapping/>
  </p:clrMapOvr>
  <p:transition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2008" y="197377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校園設施 健身房</a:t>
            </a:r>
          </a:p>
        </p:txBody>
      </p:sp>
      <p:pic>
        <p:nvPicPr>
          <p:cNvPr id="5" name="Picture 2" descr="D:\important\My Documents\Google 雲端硬碟\now\招生相關\108\健身房照片\免費\不需付費_190322_0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045" y="1268565"/>
            <a:ext cx="3583947" cy="26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important\My Documents\Google 雲端硬碟\now\招生相關\108\健身房照片\免費\不需付費_190322_00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268565"/>
            <a:ext cx="3583947" cy="26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important\My Documents\Google 雲端硬碟\now\招生相關\108\健身房照片\免費\不需付費_190322_000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919" y="3789040"/>
            <a:ext cx="3557679" cy="2668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important\My Documents\Google 雲端硬碟\now\招生相關\108\健身房照片\免費\不需付費_190322_00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5638" y="3789040"/>
            <a:ext cx="3579135" cy="2684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8178"/>
      </p:ext>
    </p:extLst>
  </p:cSld>
  <p:clrMapOvr>
    <a:masterClrMapping/>
  </p:clrMapOvr>
  <p:transition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95714" y="1628800"/>
            <a:ext cx="7931150" cy="4525962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球場就在宿舍旁邊全天開放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822" y="348098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</a:t>
            </a: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戶外籃、排球場</a:t>
            </a:r>
          </a:p>
        </p:txBody>
      </p:sp>
      <p:sp>
        <p:nvSpPr>
          <p:cNvPr id="5" name="AutoShape 2" descr="ãå³é³³ç±çå ´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5" name="Picture 5" descr="ãå³é³³ç±çå ´ãçåçæå°çµæ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603460"/>
            <a:ext cx="4511608" cy="3607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ç¸éåç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636" y="2400519"/>
            <a:ext cx="4378033" cy="3823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121285"/>
      </p:ext>
    </p:extLst>
  </p:cSld>
  <p:clrMapOvr>
    <a:masterClrMapping/>
  </p:clrMapOvr>
  <p:transition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mportant\My Documents\Google 雲端硬碟\now\=====高中生檢定\學生宿舍\IMAG4162.jpg"/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97" y="1624000"/>
            <a:ext cx="3234507" cy="2112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important\My Documents\Google 雲端硬碟\now\=====高中生檢定\學生宿舍\IMAG4161.jpg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5" y="3880699"/>
            <a:ext cx="3084513" cy="2112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相片">
            <a:extLst>
              <a:ext uri="{FF2B5EF4-FFF2-40B4-BE49-F238E27FC236}">
                <a16:creationId xmlns:a16="http://schemas.microsoft.com/office/drawing/2014/main" id="{7D37740C-F6AD-8CDB-2B3A-0869389C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028" y="1469396"/>
            <a:ext cx="4942359" cy="2625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important\My Documents\Google 雲端硬碟\now\=====高中生檢定\學生宿舍\IMAG4164.jpg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5045" y="4187468"/>
            <a:ext cx="2561008" cy="18340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important\My Documents\Google 雲端硬碟\now\=====高中生檢定\學生宿舍\IMAG4160.jpg"/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8425" y="4187467"/>
            <a:ext cx="2388605" cy="18340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13508" y="230052"/>
            <a:ext cx="7956376" cy="1026368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zh-TW" altLang="en-US" sz="5400" dirty="0">
                <a:solidFill>
                  <a:srgbClr val="7030A0"/>
                </a:solidFill>
              </a:rPr>
              <a:t>校園</a:t>
            </a:r>
            <a:r>
              <a:rPr lang="en-US" altLang="zh-TW" sz="5400" dirty="0">
                <a:solidFill>
                  <a:srgbClr val="7030A0"/>
                </a:solidFill>
              </a:rPr>
              <a:t>-</a:t>
            </a:r>
            <a:r>
              <a:rPr lang="zh-TW" altLang="en-US" sz="5400" dirty="0">
                <a:solidFill>
                  <a:srgbClr val="7030A0"/>
                </a:solidFill>
              </a:rPr>
              <a:t>宿舍環境</a:t>
            </a:r>
          </a:p>
        </p:txBody>
      </p:sp>
    </p:spTree>
    <p:extLst>
      <p:ext uri="{BB962C8B-B14F-4D97-AF65-F5344CB8AC3E}">
        <p14:creationId xmlns:p14="http://schemas.microsoft.com/office/powerpoint/2010/main" val="4163327912"/>
      </p:ext>
    </p:extLst>
  </p:cSld>
  <p:clrMapOvr>
    <a:masterClrMapping/>
  </p:clrMapOvr>
  <p:transition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80B29B4-27E7-21FA-D3CF-7467581CAF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79962A3-2ABC-473A-9B72-217546E5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31753"/>
            <a:ext cx="9144000" cy="864096"/>
          </a:xfrm>
        </p:spPr>
        <p:txBody>
          <a:bodyPr/>
          <a:lstStyle/>
          <a:p>
            <a:pPr algn="ctr"/>
            <a:r>
              <a:rPr lang="zh-TW" altLang="en-US" sz="5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嘉義好好玩</a:t>
            </a:r>
          </a:p>
        </p:txBody>
      </p:sp>
      <p:pic>
        <p:nvPicPr>
          <p:cNvPr id="5" name="圖片 4" descr="一張含有 樹, 室外, 建築物 的圖片&#10;&#10;自動產生的描述">
            <a:extLst>
              <a:ext uri="{FF2B5EF4-FFF2-40B4-BE49-F238E27FC236}">
                <a16:creationId xmlns:a16="http://schemas.microsoft.com/office/drawing/2014/main" id="{42CC7A5C-D674-4BB1-53E1-2982B26A1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4" y="1032180"/>
            <a:ext cx="3656786" cy="242778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C6C0648-86E2-3553-D4E8-14E393366CF6}"/>
              </a:ext>
            </a:extLst>
          </p:cNvPr>
          <p:cNvSpPr txBox="1"/>
          <p:nvPr/>
        </p:nvSpPr>
        <p:spPr>
          <a:xfrm>
            <a:off x="317116" y="3409750"/>
            <a:ext cx="3656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金桔觀光工廠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7B611D4-3C9F-4173-AB8F-D44CD9097DD4}"/>
              </a:ext>
            </a:extLst>
          </p:cNvPr>
          <p:cNvSpPr txBox="1"/>
          <p:nvPr/>
        </p:nvSpPr>
        <p:spPr>
          <a:xfrm>
            <a:off x="5143346" y="3422377"/>
            <a:ext cx="3643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高跟鞋教堂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EA59429-8D2E-360A-51B0-05E7BBD659F6}"/>
              </a:ext>
            </a:extLst>
          </p:cNvPr>
          <p:cNvSpPr txBox="1"/>
          <p:nvPr/>
        </p:nvSpPr>
        <p:spPr>
          <a:xfrm>
            <a:off x="611560" y="6339655"/>
            <a:ext cx="2803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旺萊山愛情大草原</a:t>
            </a:r>
          </a:p>
        </p:txBody>
      </p:sp>
      <p:pic>
        <p:nvPicPr>
          <p:cNvPr id="14" name="圖片 13" descr="一張含有 草, 室外, 大自然, 舊 的圖片&#10;&#10;自動產生的描述">
            <a:extLst>
              <a:ext uri="{FF2B5EF4-FFF2-40B4-BE49-F238E27FC236}">
                <a16:creationId xmlns:a16="http://schemas.microsoft.com/office/drawing/2014/main" id="{C528F5E2-0CB0-3022-F2B0-B3DE986C1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6" b="14930"/>
          <a:stretch/>
        </p:blipFill>
        <p:spPr>
          <a:xfrm>
            <a:off x="514139" y="3844303"/>
            <a:ext cx="3650377" cy="2427784"/>
          </a:xfrm>
          <a:prstGeom prst="rect">
            <a:avLst/>
          </a:prstGeom>
        </p:spPr>
      </p:pic>
      <p:pic>
        <p:nvPicPr>
          <p:cNvPr id="19" name="圖片 18" descr="一張含有 樹, 室外, 大自然, 茂盛 的圖片&#10;&#10;自動產生的描述">
            <a:extLst>
              <a:ext uri="{FF2B5EF4-FFF2-40B4-BE49-F238E27FC236}">
                <a16:creationId xmlns:a16="http://schemas.microsoft.com/office/drawing/2014/main" id="{D8EBA33E-3494-DBD2-120B-850470A2F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30" y="3940722"/>
            <a:ext cx="3650378" cy="243358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73BF367-ECE2-1295-641B-C6741AD9D1AB}"/>
              </a:ext>
            </a:extLst>
          </p:cNvPr>
          <p:cNvSpPr txBox="1"/>
          <p:nvPr/>
        </p:nvSpPr>
        <p:spPr>
          <a:xfrm>
            <a:off x="5163686" y="6339655"/>
            <a:ext cx="3650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奮起湖老街</a:t>
            </a:r>
          </a:p>
        </p:txBody>
      </p:sp>
      <p:sp>
        <p:nvSpPr>
          <p:cNvPr id="4" name="AutoShape 2" descr="高跟鞋教堂">
            <a:extLst>
              <a:ext uri="{FF2B5EF4-FFF2-40B4-BE49-F238E27FC236}">
                <a16:creationId xmlns:a16="http://schemas.microsoft.com/office/drawing/2014/main" id="{0E7B8427-65B6-EED1-A2E4-28E4935ABB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F658ECF-3FB2-010F-6594-D4FAF4FF7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576" y="966764"/>
            <a:ext cx="3801340" cy="239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7207"/>
      </p:ext>
    </p:extLst>
  </p:cSld>
  <p:clrMapOvr>
    <a:masterClrMapping/>
  </p:clrMapOvr>
  <p:transition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80B29B4-27E7-21FA-D3CF-7467581CAF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79962A3-2ABC-473A-9B72-217546E5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307"/>
            <a:ext cx="9144000" cy="864096"/>
          </a:xfrm>
        </p:spPr>
        <p:txBody>
          <a:bodyPr/>
          <a:lstStyle/>
          <a:p>
            <a:pPr algn="ctr"/>
            <a:r>
              <a:rPr lang="zh-TW" altLang="en-US" sz="5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嘉義好好玩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C6C0648-86E2-3553-D4E8-14E393366CF6}"/>
              </a:ext>
            </a:extLst>
          </p:cNvPr>
          <p:cNvSpPr txBox="1"/>
          <p:nvPr/>
        </p:nvSpPr>
        <p:spPr>
          <a:xfrm>
            <a:off x="317116" y="3409750"/>
            <a:ext cx="3656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阿里山森林遊樂區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7B611D4-3C9F-4173-AB8F-D44CD9097DD4}"/>
              </a:ext>
            </a:extLst>
          </p:cNvPr>
          <p:cNvSpPr txBox="1"/>
          <p:nvPr/>
        </p:nvSpPr>
        <p:spPr>
          <a:xfrm>
            <a:off x="5170099" y="3409750"/>
            <a:ext cx="3643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國立故宮博物院南院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EA59429-8D2E-360A-51B0-05E7BBD659F6}"/>
              </a:ext>
            </a:extLst>
          </p:cNvPr>
          <p:cNvSpPr txBox="1"/>
          <p:nvPr/>
        </p:nvSpPr>
        <p:spPr>
          <a:xfrm>
            <a:off x="329935" y="6339655"/>
            <a:ext cx="3643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檜意森活村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73BF367-ECE2-1295-641B-C6741AD9D1AB}"/>
              </a:ext>
            </a:extLst>
          </p:cNvPr>
          <p:cNvSpPr txBox="1"/>
          <p:nvPr/>
        </p:nvSpPr>
        <p:spPr>
          <a:xfrm>
            <a:off x="5163686" y="6339655"/>
            <a:ext cx="3650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佐登妮絲城堡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590F18B-D380-FEFA-1FED-003FE2A2D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98" y="980636"/>
            <a:ext cx="3643966" cy="2422648"/>
          </a:xfrm>
          <a:prstGeom prst="rect">
            <a:avLst/>
          </a:prstGeom>
        </p:spPr>
      </p:pic>
      <p:pic>
        <p:nvPicPr>
          <p:cNvPr id="15" name="圖片 14" descr="一張含有 天空, 室外 的圖片&#10;&#10;自動產生的描述">
            <a:extLst>
              <a:ext uri="{FF2B5EF4-FFF2-40B4-BE49-F238E27FC236}">
                <a16:creationId xmlns:a16="http://schemas.microsoft.com/office/drawing/2014/main" id="{AADD8EBD-372E-FE6E-582C-403217617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3" y="3871415"/>
            <a:ext cx="3659325" cy="2501459"/>
          </a:xfrm>
          <a:prstGeom prst="rect">
            <a:avLst/>
          </a:prstGeom>
        </p:spPr>
      </p:pic>
      <p:pic>
        <p:nvPicPr>
          <p:cNvPr id="17" name="圖片 16" descr="一張含有 室外, 宗教場所 的圖片&#10;&#10;自動產生的描述">
            <a:extLst>
              <a:ext uri="{FF2B5EF4-FFF2-40B4-BE49-F238E27FC236}">
                <a16:creationId xmlns:a16="http://schemas.microsoft.com/office/drawing/2014/main" id="{8924DDFB-A8ED-C06C-A709-4BB42F866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37" y="3916749"/>
            <a:ext cx="3659326" cy="243358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5F2ACBC-F959-1912-8DF4-53CE524D6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9" y="960794"/>
            <a:ext cx="3745241" cy="250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51349"/>
      </p:ext>
    </p:extLst>
  </p:cSld>
  <p:clrMapOvr>
    <a:masterClrMapping/>
  </p:clrMapOvr>
  <p:transition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96AA74C-7A39-B46B-D408-326AFDED5F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聯絡方式</a:t>
            </a:r>
          </a:p>
        </p:txBody>
      </p:sp>
      <p:sp>
        <p:nvSpPr>
          <p:cNvPr id="8" name="矩形 7"/>
          <p:cNvSpPr/>
          <p:nvPr/>
        </p:nvSpPr>
        <p:spPr>
          <a:xfrm>
            <a:off x="179512" y="1068422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觀光休閒管理系</a:t>
            </a:r>
            <a:r>
              <a:rPr lang="zh-TW" altLang="en-US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辦公室 蕭助理</a:t>
            </a:r>
            <a:r>
              <a:rPr lang="en-US" altLang="zh-TW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</a:t>
            </a:r>
          </a:p>
          <a:p>
            <a:pPr algn="ctr">
              <a:spcAft>
                <a:spcPts val="0"/>
              </a:spcAft>
            </a:pPr>
            <a:r>
              <a:rPr lang="zh-TW" altLang="zh-TW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連絡電話：</a:t>
            </a:r>
            <a:r>
              <a:rPr lang="en-US" altLang="zh-TW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05-2267125#51512  </a:t>
            </a:r>
          </a:p>
          <a:p>
            <a:pPr algn="ctr">
              <a:spcAft>
                <a:spcPts val="0"/>
              </a:spcAft>
            </a:pPr>
            <a:r>
              <a:rPr lang="zh-TW" altLang="en-US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觀光休閒管理系網址：</a:t>
            </a:r>
            <a:r>
              <a:rPr lang="en-US" altLang="zh-TW" sz="4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tlm.wfu.edu.tw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79C6949-78E5-5F2D-C693-975DD1594334}"/>
              </a:ext>
            </a:extLst>
          </p:cNvPr>
          <p:cNvSpPr txBox="1"/>
          <p:nvPr/>
        </p:nvSpPr>
        <p:spPr>
          <a:xfrm>
            <a:off x="5972318" y="3401982"/>
            <a:ext cx="31716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觀光休閒管理系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系網站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QR Code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專題01">
            <a:extLst>
              <a:ext uri="{FF2B5EF4-FFF2-40B4-BE49-F238E27FC236}">
                <a16:creationId xmlns:a16="http://schemas.microsoft.com/office/drawing/2014/main" id="{0DE3F912-839D-A25A-AC59-313B8B50D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14"/>
          <a:stretch/>
        </p:blipFill>
        <p:spPr bwMode="auto">
          <a:xfrm>
            <a:off x="467545" y="3725380"/>
            <a:ext cx="4680520" cy="3134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BF225E7-9961-466D-9394-DA1EF2CAB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01246"/>
            <a:ext cx="2459763" cy="2459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434808"/>
      </p:ext>
    </p:extLst>
  </p:cSld>
  <p:clrMapOvr>
    <a:masterClrMapping/>
  </p:clrMapOvr>
  <p:transition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0D9164-1FB5-4B58-8CDC-9341A832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47639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觀光休閒管理系</a:t>
            </a:r>
            <a:br>
              <a:rPr lang="en-US" altLang="zh-TW" sz="4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歡迎你的加入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AE06F2-B806-4738-B177-4FB1EEF793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12" y="2276872"/>
            <a:ext cx="7956376" cy="380431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BFB34B2-D0E6-AC4C-B8DB-BE1292C669B5}"/>
              </a:ext>
            </a:extLst>
          </p:cNvPr>
          <p:cNvCxnSpPr>
            <a:cxnSpLocks/>
          </p:cNvCxnSpPr>
          <p:nvPr/>
        </p:nvCxnSpPr>
        <p:spPr bwMode="auto">
          <a:xfrm>
            <a:off x="2627784" y="1988840"/>
            <a:ext cx="3888432" cy="0"/>
          </a:xfrm>
          <a:prstGeom prst="line">
            <a:avLst/>
          </a:prstGeom>
          <a:noFill/>
          <a:ln w="41275" cap="rnd" cmpd="sng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76807"/>
                      <a:gd name="connsiteY0" fmla="*/ 0 h 6451134"/>
                      <a:gd name="connsiteX1" fmla="*/ 565221 w 11576807"/>
                      <a:gd name="connsiteY1" fmla="*/ 0 h 6451134"/>
                      <a:gd name="connsiteX2" fmla="*/ 898905 w 11576807"/>
                      <a:gd name="connsiteY2" fmla="*/ 0 h 6451134"/>
                      <a:gd name="connsiteX3" fmla="*/ 1811430 w 11576807"/>
                      <a:gd name="connsiteY3" fmla="*/ 0 h 6451134"/>
                      <a:gd name="connsiteX4" fmla="*/ 2376650 w 11576807"/>
                      <a:gd name="connsiteY4" fmla="*/ 0 h 6451134"/>
                      <a:gd name="connsiteX5" fmla="*/ 2941871 w 11576807"/>
                      <a:gd name="connsiteY5" fmla="*/ 0 h 6451134"/>
                      <a:gd name="connsiteX6" fmla="*/ 3854396 w 11576807"/>
                      <a:gd name="connsiteY6" fmla="*/ 0 h 6451134"/>
                      <a:gd name="connsiteX7" fmla="*/ 4303848 w 11576807"/>
                      <a:gd name="connsiteY7" fmla="*/ 0 h 6451134"/>
                      <a:gd name="connsiteX8" fmla="*/ 5216373 w 11576807"/>
                      <a:gd name="connsiteY8" fmla="*/ 0 h 6451134"/>
                      <a:gd name="connsiteX9" fmla="*/ 6128898 w 11576807"/>
                      <a:gd name="connsiteY9" fmla="*/ 0 h 6451134"/>
                      <a:gd name="connsiteX10" fmla="*/ 6809886 w 11576807"/>
                      <a:gd name="connsiteY10" fmla="*/ 0 h 6451134"/>
                      <a:gd name="connsiteX11" fmla="*/ 7722411 w 11576807"/>
                      <a:gd name="connsiteY11" fmla="*/ 0 h 6451134"/>
                      <a:gd name="connsiteX12" fmla="*/ 8287632 w 11576807"/>
                      <a:gd name="connsiteY12" fmla="*/ 0 h 6451134"/>
                      <a:gd name="connsiteX13" fmla="*/ 8852852 w 11576807"/>
                      <a:gd name="connsiteY13" fmla="*/ 0 h 6451134"/>
                      <a:gd name="connsiteX14" fmla="*/ 9649609 w 11576807"/>
                      <a:gd name="connsiteY14" fmla="*/ 0 h 6451134"/>
                      <a:gd name="connsiteX15" fmla="*/ 10214830 w 11576807"/>
                      <a:gd name="connsiteY15" fmla="*/ 0 h 6451134"/>
                      <a:gd name="connsiteX16" fmla="*/ 11576807 w 11576807"/>
                      <a:gd name="connsiteY16" fmla="*/ 0 h 6451134"/>
                      <a:gd name="connsiteX17" fmla="*/ 11576807 w 11576807"/>
                      <a:gd name="connsiteY17" fmla="*/ 774136 h 6451134"/>
                      <a:gd name="connsiteX18" fmla="*/ 11576807 w 11576807"/>
                      <a:gd name="connsiteY18" fmla="*/ 1483761 h 6451134"/>
                      <a:gd name="connsiteX19" fmla="*/ 11576807 w 11576807"/>
                      <a:gd name="connsiteY19" fmla="*/ 2193386 h 6451134"/>
                      <a:gd name="connsiteX20" fmla="*/ 11576807 w 11576807"/>
                      <a:gd name="connsiteY20" fmla="*/ 2644965 h 6451134"/>
                      <a:gd name="connsiteX21" fmla="*/ 11576807 w 11576807"/>
                      <a:gd name="connsiteY21" fmla="*/ 3161056 h 6451134"/>
                      <a:gd name="connsiteX22" fmla="*/ 11576807 w 11576807"/>
                      <a:gd name="connsiteY22" fmla="*/ 3870680 h 6451134"/>
                      <a:gd name="connsiteX23" fmla="*/ 11576807 w 11576807"/>
                      <a:gd name="connsiteY23" fmla="*/ 4451282 h 6451134"/>
                      <a:gd name="connsiteX24" fmla="*/ 11576807 w 11576807"/>
                      <a:gd name="connsiteY24" fmla="*/ 4967373 h 6451134"/>
                      <a:gd name="connsiteX25" fmla="*/ 11576807 w 11576807"/>
                      <a:gd name="connsiteY25" fmla="*/ 5676998 h 6451134"/>
                      <a:gd name="connsiteX26" fmla="*/ 11576807 w 11576807"/>
                      <a:gd name="connsiteY26" fmla="*/ 6451134 h 6451134"/>
                      <a:gd name="connsiteX27" fmla="*/ 10895818 w 11576807"/>
                      <a:gd name="connsiteY27" fmla="*/ 6451134 h 6451134"/>
                      <a:gd name="connsiteX28" fmla="*/ 10446366 w 11576807"/>
                      <a:gd name="connsiteY28" fmla="*/ 6451134 h 6451134"/>
                      <a:gd name="connsiteX29" fmla="*/ 9649609 w 11576807"/>
                      <a:gd name="connsiteY29" fmla="*/ 6451134 h 6451134"/>
                      <a:gd name="connsiteX30" fmla="*/ 9200157 w 11576807"/>
                      <a:gd name="connsiteY30" fmla="*/ 6451134 h 6451134"/>
                      <a:gd name="connsiteX31" fmla="*/ 8403400 w 11576807"/>
                      <a:gd name="connsiteY31" fmla="*/ 6451134 h 6451134"/>
                      <a:gd name="connsiteX32" fmla="*/ 8069715 w 11576807"/>
                      <a:gd name="connsiteY32" fmla="*/ 6451134 h 6451134"/>
                      <a:gd name="connsiteX33" fmla="*/ 7272959 w 11576807"/>
                      <a:gd name="connsiteY33" fmla="*/ 6451134 h 6451134"/>
                      <a:gd name="connsiteX34" fmla="*/ 6823506 w 11576807"/>
                      <a:gd name="connsiteY34" fmla="*/ 6451134 h 6451134"/>
                      <a:gd name="connsiteX35" fmla="*/ 6489822 w 11576807"/>
                      <a:gd name="connsiteY35" fmla="*/ 6451134 h 6451134"/>
                      <a:gd name="connsiteX36" fmla="*/ 6040369 w 11576807"/>
                      <a:gd name="connsiteY36" fmla="*/ 6451134 h 6451134"/>
                      <a:gd name="connsiteX37" fmla="*/ 5243613 w 11576807"/>
                      <a:gd name="connsiteY37" fmla="*/ 6451134 h 6451134"/>
                      <a:gd name="connsiteX38" fmla="*/ 4794160 w 11576807"/>
                      <a:gd name="connsiteY38" fmla="*/ 6451134 h 6451134"/>
                      <a:gd name="connsiteX39" fmla="*/ 4460476 w 11576807"/>
                      <a:gd name="connsiteY39" fmla="*/ 6451134 h 6451134"/>
                      <a:gd name="connsiteX40" fmla="*/ 4011023 w 11576807"/>
                      <a:gd name="connsiteY40" fmla="*/ 6451134 h 6451134"/>
                      <a:gd name="connsiteX41" fmla="*/ 3445803 w 11576807"/>
                      <a:gd name="connsiteY41" fmla="*/ 6451134 h 6451134"/>
                      <a:gd name="connsiteX42" fmla="*/ 2764814 w 11576807"/>
                      <a:gd name="connsiteY42" fmla="*/ 6451134 h 6451134"/>
                      <a:gd name="connsiteX43" fmla="*/ 2315361 w 11576807"/>
                      <a:gd name="connsiteY43" fmla="*/ 6451134 h 6451134"/>
                      <a:gd name="connsiteX44" fmla="*/ 1402837 w 11576807"/>
                      <a:gd name="connsiteY44" fmla="*/ 6451134 h 6451134"/>
                      <a:gd name="connsiteX45" fmla="*/ 721848 w 11576807"/>
                      <a:gd name="connsiteY45" fmla="*/ 6451134 h 6451134"/>
                      <a:gd name="connsiteX46" fmla="*/ 0 w 11576807"/>
                      <a:gd name="connsiteY46" fmla="*/ 6451134 h 6451134"/>
                      <a:gd name="connsiteX47" fmla="*/ 0 w 11576807"/>
                      <a:gd name="connsiteY47" fmla="*/ 5741509 h 6451134"/>
                      <a:gd name="connsiteX48" fmla="*/ 0 w 11576807"/>
                      <a:gd name="connsiteY48" fmla="*/ 5096396 h 6451134"/>
                      <a:gd name="connsiteX49" fmla="*/ 0 w 11576807"/>
                      <a:gd name="connsiteY49" fmla="*/ 4515794 h 6451134"/>
                      <a:gd name="connsiteX50" fmla="*/ 0 w 11576807"/>
                      <a:gd name="connsiteY50" fmla="*/ 3806169 h 6451134"/>
                      <a:gd name="connsiteX51" fmla="*/ 0 w 11576807"/>
                      <a:gd name="connsiteY51" fmla="*/ 3161056 h 6451134"/>
                      <a:gd name="connsiteX52" fmla="*/ 0 w 11576807"/>
                      <a:gd name="connsiteY52" fmla="*/ 2386920 h 6451134"/>
                      <a:gd name="connsiteX53" fmla="*/ 0 w 11576807"/>
                      <a:gd name="connsiteY53" fmla="*/ 1612784 h 6451134"/>
                      <a:gd name="connsiteX54" fmla="*/ 0 w 11576807"/>
                      <a:gd name="connsiteY54" fmla="*/ 903159 h 6451134"/>
                      <a:gd name="connsiteX55" fmla="*/ 0 w 11576807"/>
                      <a:gd name="connsiteY55" fmla="*/ 0 h 645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576807" h="6451134" extrusionOk="0">
                        <a:moveTo>
                          <a:pt x="0" y="0"/>
                        </a:moveTo>
                        <a:cubicBezTo>
                          <a:pt x="185496" y="-3298"/>
                          <a:pt x="447879" y="19524"/>
                          <a:pt x="565221" y="0"/>
                        </a:cubicBezTo>
                        <a:cubicBezTo>
                          <a:pt x="682563" y="-19524"/>
                          <a:pt x="799967" y="-5591"/>
                          <a:pt x="898905" y="0"/>
                        </a:cubicBezTo>
                        <a:cubicBezTo>
                          <a:pt x="997843" y="5591"/>
                          <a:pt x="1486794" y="-43215"/>
                          <a:pt x="1811430" y="0"/>
                        </a:cubicBezTo>
                        <a:cubicBezTo>
                          <a:pt x="2136066" y="43215"/>
                          <a:pt x="2222819" y="-21106"/>
                          <a:pt x="2376650" y="0"/>
                        </a:cubicBezTo>
                        <a:cubicBezTo>
                          <a:pt x="2530481" y="21106"/>
                          <a:pt x="2732933" y="-19493"/>
                          <a:pt x="2941871" y="0"/>
                        </a:cubicBezTo>
                        <a:cubicBezTo>
                          <a:pt x="3150809" y="19493"/>
                          <a:pt x="3402923" y="38112"/>
                          <a:pt x="3854396" y="0"/>
                        </a:cubicBezTo>
                        <a:cubicBezTo>
                          <a:pt x="4305870" y="-38112"/>
                          <a:pt x="4137315" y="-19309"/>
                          <a:pt x="4303848" y="0"/>
                        </a:cubicBezTo>
                        <a:cubicBezTo>
                          <a:pt x="4470381" y="19309"/>
                          <a:pt x="4913929" y="1585"/>
                          <a:pt x="5216373" y="0"/>
                        </a:cubicBezTo>
                        <a:cubicBezTo>
                          <a:pt x="5518817" y="-1585"/>
                          <a:pt x="5808588" y="-7468"/>
                          <a:pt x="6128898" y="0"/>
                        </a:cubicBezTo>
                        <a:cubicBezTo>
                          <a:pt x="6449208" y="7468"/>
                          <a:pt x="6612891" y="32630"/>
                          <a:pt x="6809886" y="0"/>
                        </a:cubicBezTo>
                        <a:cubicBezTo>
                          <a:pt x="7006881" y="-32630"/>
                          <a:pt x="7505463" y="-42002"/>
                          <a:pt x="7722411" y="0"/>
                        </a:cubicBezTo>
                        <a:cubicBezTo>
                          <a:pt x="7939359" y="42002"/>
                          <a:pt x="8159525" y="14312"/>
                          <a:pt x="8287632" y="0"/>
                        </a:cubicBezTo>
                        <a:cubicBezTo>
                          <a:pt x="8415739" y="-14312"/>
                          <a:pt x="8662197" y="-20389"/>
                          <a:pt x="8852852" y="0"/>
                        </a:cubicBezTo>
                        <a:cubicBezTo>
                          <a:pt x="9043507" y="20389"/>
                          <a:pt x="9452644" y="-21926"/>
                          <a:pt x="9649609" y="0"/>
                        </a:cubicBezTo>
                        <a:cubicBezTo>
                          <a:pt x="9846574" y="21926"/>
                          <a:pt x="9957819" y="-2328"/>
                          <a:pt x="10214830" y="0"/>
                        </a:cubicBezTo>
                        <a:cubicBezTo>
                          <a:pt x="10471841" y="2328"/>
                          <a:pt x="10912978" y="48009"/>
                          <a:pt x="11576807" y="0"/>
                        </a:cubicBezTo>
                        <a:cubicBezTo>
                          <a:pt x="11552836" y="175856"/>
                          <a:pt x="11565661" y="514643"/>
                          <a:pt x="11576807" y="774136"/>
                        </a:cubicBezTo>
                        <a:cubicBezTo>
                          <a:pt x="11587953" y="1033629"/>
                          <a:pt x="11603882" y="1253138"/>
                          <a:pt x="11576807" y="1483761"/>
                        </a:cubicBezTo>
                        <a:cubicBezTo>
                          <a:pt x="11549732" y="1714385"/>
                          <a:pt x="11583707" y="1861916"/>
                          <a:pt x="11576807" y="2193386"/>
                        </a:cubicBezTo>
                        <a:cubicBezTo>
                          <a:pt x="11569907" y="2524857"/>
                          <a:pt x="11597011" y="2463055"/>
                          <a:pt x="11576807" y="2644965"/>
                        </a:cubicBezTo>
                        <a:cubicBezTo>
                          <a:pt x="11556603" y="2826875"/>
                          <a:pt x="11560734" y="3003109"/>
                          <a:pt x="11576807" y="3161056"/>
                        </a:cubicBezTo>
                        <a:cubicBezTo>
                          <a:pt x="11592880" y="3319003"/>
                          <a:pt x="11552889" y="3566474"/>
                          <a:pt x="11576807" y="3870680"/>
                        </a:cubicBezTo>
                        <a:cubicBezTo>
                          <a:pt x="11600725" y="4174886"/>
                          <a:pt x="11591631" y="4187040"/>
                          <a:pt x="11576807" y="4451282"/>
                        </a:cubicBezTo>
                        <a:cubicBezTo>
                          <a:pt x="11561983" y="4715524"/>
                          <a:pt x="11570157" y="4834092"/>
                          <a:pt x="11576807" y="4967373"/>
                        </a:cubicBezTo>
                        <a:cubicBezTo>
                          <a:pt x="11583457" y="5100654"/>
                          <a:pt x="11605630" y="5336092"/>
                          <a:pt x="11576807" y="5676998"/>
                        </a:cubicBezTo>
                        <a:cubicBezTo>
                          <a:pt x="11547984" y="6017905"/>
                          <a:pt x="11563231" y="6124428"/>
                          <a:pt x="11576807" y="6451134"/>
                        </a:cubicBezTo>
                        <a:cubicBezTo>
                          <a:pt x="11437835" y="6424085"/>
                          <a:pt x="11184924" y="6449221"/>
                          <a:pt x="10895818" y="6451134"/>
                        </a:cubicBezTo>
                        <a:cubicBezTo>
                          <a:pt x="10606712" y="6453047"/>
                          <a:pt x="10543753" y="6452284"/>
                          <a:pt x="10446366" y="6451134"/>
                        </a:cubicBezTo>
                        <a:cubicBezTo>
                          <a:pt x="10348979" y="6449984"/>
                          <a:pt x="10008389" y="6487569"/>
                          <a:pt x="9649609" y="6451134"/>
                        </a:cubicBezTo>
                        <a:cubicBezTo>
                          <a:pt x="9290829" y="6414699"/>
                          <a:pt x="9346013" y="6455646"/>
                          <a:pt x="9200157" y="6451134"/>
                        </a:cubicBezTo>
                        <a:cubicBezTo>
                          <a:pt x="9054301" y="6446622"/>
                          <a:pt x="8614023" y="6416530"/>
                          <a:pt x="8403400" y="6451134"/>
                        </a:cubicBezTo>
                        <a:cubicBezTo>
                          <a:pt x="8192777" y="6485738"/>
                          <a:pt x="8201944" y="6441740"/>
                          <a:pt x="8069715" y="6451134"/>
                        </a:cubicBezTo>
                        <a:cubicBezTo>
                          <a:pt x="7937486" y="6460528"/>
                          <a:pt x="7525234" y="6486656"/>
                          <a:pt x="7272959" y="6451134"/>
                        </a:cubicBezTo>
                        <a:cubicBezTo>
                          <a:pt x="7020684" y="6415612"/>
                          <a:pt x="6946311" y="6469564"/>
                          <a:pt x="6823506" y="6451134"/>
                        </a:cubicBezTo>
                        <a:cubicBezTo>
                          <a:pt x="6700701" y="6432704"/>
                          <a:pt x="6623829" y="6444524"/>
                          <a:pt x="6489822" y="6451134"/>
                        </a:cubicBezTo>
                        <a:cubicBezTo>
                          <a:pt x="6355815" y="6457744"/>
                          <a:pt x="6244364" y="6430533"/>
                          <a:pt x="6040369" y="6451134"/>
                        </a:cubicBezTo>
                        <a:cubicBezTo>
                          <a:pt x="5836374" y="6471735"/>
                          <a:pt x="5601574" y="6434850"/>
                          <a:pt x="5243613" y="6451134"/>
                        </a:cubicBezTo>
                        <a:cubicBezTo>
                          <a:pt x="4885652" y="6467418"/>
                          <a:pt x="4935314" y="6455421"/>
                          <a:pt x="4794160" y="6451134"/>
                        </a:cubicBezTo>
                        <a:cubicBezTo>
                          <a:pt x="4653006" y="6446847"/>
                          <a:pt x="4555812" y="6462712"/>
                          <a:pt x="4460476" y="6451134"/>
                        </a:cubicBezTo>
                        <a:cubicBezTo>
                          <a:pt x="4365140" y="6439556"/>
                          <a:pt x="4123583" y="6428830"/>
                          <a:pt x="4011023" y="6451134"/>
                        </a:cubicBezTo>
                        <a:cubicBezTo>
                          <a:pt x="3898463" y="6473438"/>
                          <a:pt x="3585904" y="6450031"/>
                          <a:pt x="3445803" y="6451134"/>
                        </a:cubicBezTo>
                        <a:cubicBezTo>
                          <a:pt x="3305702" y="6452237"/>
                          <a:pt x="2907589" y="6482215"/>
                          <a:pt x="2764814" y="6451134"/>
                        </a:cubicBezTo>
                        <a:cubicBezTo>
                          <a:pt x="2622039" y="6420053"/>
                          <a:pt x="2514925" y="6438638"/>
                          <a:pt x="2315361" y="6451134"/>
                        </a:cubicBezTo>
                        <a:cubicBezTo>
                          <a:pt x="2115797" y="6463630"/>
                          <a:pt x="1822283" y="6434027"/>
                          <a:pt x="1402837" y="6451134"/>
                        </a:cubicBezTo>
                        <a:cubicBezTo>
                          <a:pt x="983391" y="6468241"/>
                          <a:pt x="905081" y="6442926"/>
                          <a:pt x="721848" y="6451134"/>
                        </a:cubicBezTo>
                        <a:cubicBezTo>
                          <a:pt x="538615" y="6459342"/>
                          <a:pt x="268346" y="6423791"/>
                          <a:pt x="0" y="6451134"/>
                        </a:cubicBezTo>
                        <a:cubicBezTo>
                          <a:pt x="30418" y="6180857"/>
                          <a:pt x="28222" y="6009545"/>
                          <a:pt x="0" y="5741509"/>
                        </a:cubicBezTo>
                        <a:cubicBezTo>
                          <a:pt x="-28222" y="5473474"/>
                          <a:pt x="8916" y="5316567"/>
                          <a:pt x="0" y="5096396"/>
                        </a:cubicBezTo>
                        <a:cubicBezTo>
                          <a:pt x="-8916" y="4876225"/>
                          <a:pt x="22597" y="4652245"/>
                          <a:pt x="0" y="4515794"/>
                        </a:cubicBezTo>
                        <a:cubicBezTo>
                          <a:pt x="-22597" y="4379343"/>
                          <a:pt x="-16227" y="4155458"/>
                          <a:pt x="0" y="3806169"/>
                        </a:cubicBezTo>
                        <a:cubicBezTo>
                          <a:pt x="16227" y="3456880"/>
                          <a:pt x="173" y="3384563"/>
                          <a:pt x="0" y="3161056"/>
                        </a:cubicBezTo>
                        <a:cubicBezTo>
                          <a:pt x="-173" y="2937549"/>
                          <a:pt x="-15189" y="2727620"/>
                          <a:pt x="0" y="2386920"/>
                        </a:cubicBezTo>
                        <a:cubicBezTo>
                          <a:pt x="15189" y="2046220"/>
                          <a:pt x="-1358" y="1982278"/>
                          <a:pt x="0" y="1612784"/>
                        </a:cubicBezTo>
                        <a:cubicBezTo>
                          <a:pt x="1358" y="1243290"/>
                          <a:pt x="22144" y="1193676"/>
                          <a:pt x="0" y="903159"/>
                        </a:cubicBezTo>
                        <a:cubicBezTo>
                          <a:pt x="-22144" y="612642"/>
                          <a:pt x="-43275" y="4248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136285498"/>
      </p:ext>
    </p:extLst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E88B627-4892-273A-A7D9-D7556C3C6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786" b="1"/>
          <a:stretch/>
        </p:blipFill>
        <p:spPr>
          <a:xfrm>
            <a:off x="251520" y="-7942"/>
            <a:ext cx="6086455" cy="640831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4F9F793-0D3B-A028-D425-69BDE4BC34D4}"/>
              </a:ext>
            </a:extLst>
          </p:cNvPr>
          <p:cNvSpPr txBox="1"/>
          <p:nvPr/>
        </p:nvSpPr>
        <p:spPr>
          <a:xfrm>
            <a:off x="6482393" y="2418408"/>
            <a:ext cx="2661603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TW" altLang="en-US" sz="4400" dirty="0">
                <a:solidFill>
                  <a:srgbClr val="0070C0"/>
                </a:solidFill>
                <a:latin typeface="+mn-lt"/>
                <a:ea typeface="+mn-ea"/>
              </a:rPr>
              <a:t>航空產業擴大招募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21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D2B377-DCF9-B3DD-7363-B8BF84C4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94" y="489507"/>
            <a:ext cx="2318706" cy="1655483"/>
          </a:xfrm>
        </p:spPr>
        <p:txBody>
          <a:bodyPr anchor="b">
            <a:normAutofit/>
          </a:bodyPr>
          <a:lstStyle/>
          <a:p>
            <a:r>
              <a:rPr lang="zh-TW" altLang="en-US" sz="3500" dirty="0">
                <a:solidFill>
                  <a:srgbClr val="0070C0"/>
                </a:solidFill>
              </a:rPr>
              <a:t>福容飯店到嘉義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6E9503-3150-A1FF-7406-EE7F54137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2" r="27928" b="-2"/>
          <a:stretch/>
        </p:blipFill>
        <p:spPr>
          <a:xfrm>
            <a:off x="454496" y="437707"/>
            <a:ext cx="5631979" cy="5929802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B9D49F-CF6C-1FDB-39F0-32B0282EB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250" y="2178278"/>
            <a:ext cx="2489238" cy="39491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400" dirty="0"/>
              <a:t>嘉義市世賢路的福容嘉義店樓高</a:t>
            </a:r>
            <a:r>
              <a:rPr lang="en-US" altLang="zh-TW" sz="2400" dirty="0"/>
              <a:t>33</a:t>
            </a:r>
            <a:r>
              <a:rPr lang="zh-TW" altLang="en-US" sz="2400" dirty="0"/>
              <a:t>層、擁有</a:t>
            </a:r>
            <a:r>
              <a:rPr lang="en-US" altLang="zh-TW" sz="2400" dirty="0"/>
              <a:t>370</a:t>
            </a:r>
            <a:r>
              <a:rPr lang="zh-TW" altLang="en-US" sz="2400" dirty="0"/>
              <a:t>間客房，預計第三季試營運。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全台廣徵</a:t>
            </a:r>
            <a:r>
              <a:rPr lang="en-US" altLang="zh-TW" sz="2400" dirty="0"/>
              <a:t>500</a:t>
            </a:r>
            <a:r>
              <a:rPr lang="zh-TW" altLang="en-US" sz="2400" dirty="0"/>
              <a:t>位員工。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C0AF95-5387-166C-1046-ACE8E7F4E7B1}"/>
              </a:ext>
            </a:extLst>
          </p:cNvPr>
          <p:cNvSpPr txBox="1"/>
          <p:nvPr/>
        </p:nvSpPr>
        <p:spPr>
          <a:xfrm>
            <a:off x="6350882" y="641888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</a:rPr>
              <a:t>中時新聞網 蔡惠芳台北報導 </a:t>
            </a:r>
            <a:endParaRPr lang="en-US" altLang="zh-TW" sz="1200" dirty="0">
              <a:solidFill>
                <a:schemeClr val="bg1"/>
              </a:solidFill>
            </a:endParaRPr>
          </a:p>
          <a:p>
            <a:r>
              <a:rPr lang="en-US" altLang="zh-TW" sz="1200" dirty="0">
                <a:solidFill>
                  <a:schemeClr val="bg1"/>
                </a:solidFill>
              </a:rPr>
              <a:t>2023</a:t>
            </a:r>
            <a:r>
              <a:rPr lang="zh-TW" altLang="en-US" sz="1200" dirty="0">
                <a:solidFill>
                  <a:schemeClr val="bg1"/>
                </a:solidFill>
              </a:rPr>
              <a:t>年</a:t>
            </a:r>
            <a:r>
              <a:rPr lang="en-US" altLang="zh-TW" sz="1200" dirty="0">
                <a:solidFill>
                  <a:schemeClr val="bg1"/>
                </a:solidFill>
              </a:rPr>
              <a:t>2</a:t>
            </a:r>
            <a:r>
              <a:rPr lang="zh-TW" altLang="en-US" sz="1200" dirty="0">
                <a:solidFill>
                  <a:schemeClr val="bg1"/>
                </a:solidFill>
              </a:rPr>
              <a:t>月</a:t>
            </a:r>
            <a:r>
              <a:rPr lang="en-US" altLang="zh-TW" sz="1200" dirty="0">
                <a:solidFill>
                  <a:schemeClr val="bg1"/>
                </a:solidFill>
              </a:rPr>
              <a:t>13</a:t>
            </a:r>
            <a:r>
              <a:rPr lang="zh-TW" altLang="en-US" sz="1200" dirty="0">
                <a:solidFill>
                  <a:schemeClr val="bg1"/>
                </a:solidFill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228196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FF5B6808-9DD5-E6E5-D011-FC4DEE147FA8}"/>
              </a:ext>
            </a:extLst>
          </p:cNvPr>
          <p:cNvSpPr txBox="1">
            <a:spLocks/>
          </p:cNvSpPr>
          <p:nvPr/>
        </p:nvSpPr>
        <p:spPr>
          <a:xfrm>
            <a:off x="-33144" y="167476"/>
            <a:ext cx="9144000" cy="738336"/>
          </a:xfrm>
          <a:prstGeom prst="rect">
            <a:avLst/>
          </a:prstGeom>
          <a:noFill/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zh-TW" altLang="en-US" sz="6000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觀光休閒管理系招生中</a:t>
            </a:r>
          </a:p>
        </p:txBody>
      </p:sp>
      <p:pic>
        <p:nvPicPr>
          <p:cNvPr id="1026" name="Picture 2" descr="招生01">
            <a:extLst>
              <a:ext uri="{FF2B5EF4-FFF2-40B4-BE49-F238E27FC236}">
                <a16:creationId xmlns:a16="http://schemas.microsoft.com/office/drawing/2014/main" id="{7572A7B7-1B4C-55EE-53EC-2751FE59D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4" y="1001254"/>
            <a:ext cx="401267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招生02">
            <a:extLst>
              <a:ext uri="{FF2B5EF4-FFF2-40B4-BE49-F238E27FC236}">
                <a16:creationId xmlns:a16="http://schemas.microsoft.com/office/drawing/2014/main" id="{93DC68D5-2DF3-3E30-008F-F27A620F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01255"/>
            <a:ext cx="3996945" cy="56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899033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91CFA65-2714-AC7A-9B20-41E83E95C8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9" y="-15881"/>
            <a:ext cx="9163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42" y="404664"/>
            <a:ext cx="9163720" cy="1143000"/>
          </a:xfrm>
        </p:spPr>
        <p:txBody>
          <a:bodyPr/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就讀觀光休閒管理系的好處</a:t>
            </a:r>
            <a:endParaRPr lang="zh-TW" altLang="en-US" sz="3200" dirty="0">
              <a:solidFill>
                <a:schemeClr val="accent6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DD4F49B2-7411-3346-4474-9C20187D06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8515090"/>
              </p:ext>
            </p:extLst>
          </p:nvPr>
        </p:nvGraphicFramePr>
        <p:xfrm>
          <a:off x="539552" y="1844824"/>
          <a:ext cx="734481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1402204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7E5D60F-9F0C-803C-F903-DA23E1F0C8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02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多項獎學金</a:t>
            </a:r>
          </a:p>
        </p:txBody>
      </p:sp>
      <p:sp>
        <p:nvSpPr>
          <p:cNvPr id="6" name="手繪多邊形: 圖案 5">
            <a:extLst>
              <a:ext uri="{FF2B5EF4-FFF2-40B4-BE49-F238E27FC236}">
                <a16:creationId xmlns:a16="http://schemas.microsoft.com/office/drawing/2014/main" id="{4FFFE0A9-7C11-991C-79E4-95A9645364E5}"/>
              </a:ext>
            </a:extLst>
          </p:cNvPr>
          <p:cNvSpPr/>
          <p:nvPr/>
        </p:nvSpPr>
        <p:spPr>
          <a:xfrm>
            <a:off x="552966" y="1482899"/>
            <a:ext cx="2517600" cy="1510560"/>
          </a:xfrm>
          <a:custGeom>
            <a:avLst/>
            <a:gdLst>
              <a:gd name="connsiteX0" fmla="*/ 0 w 2517600"/>
              <a:gd name="connsiteY0" fmla="*/ 0 h 1510560"/>
              <a:gd name="connsiteX1" fmla="*/ 2517600 w 2517600"/>
              <a:gd name="connsiteY1" fmla="*/ 0 h 1510560"/>
              <a:gd name="connsiteX2" fmla="*/ 2517600 w 2517600"/>
              <a:gd name="connsiteY2" fmla="*/ 1510560 h 1510560"/>
              <a:gd name="connsiteX3" fmla="*/ 0 w 2517600"/>
              <a:gd name="connsiteY3" fmla="*/ 1510560 h 1510560"/>
              <a:gd name="connsiteX4" fmla="*/ 0 w 2517600"/>
              <a:gd name="connsiteY4" fmla="*/ 0 h 15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600" h="1510560">
                <a:moveTo>
                  <a:pt x="0" y="0"/>
                </a:moveTo>
                <a:lnTo>
                  <a:pt x="2517600" y="0"/>
                </a:lnTo>
                <a:lnTo>
                  <a:pt x="2517600" y="1510560"/>
                </a:lnTo>
                <a:lnTo>
                  <a:pt x="0" y="1510560"/>
                </a:lnTo>
                <a:lnTo>
                  <a:pt x="0" y="0"/>
                </a:lnTo>
                <a:close/>
              </a:path>
            </a:pathLst>
          </a:custGeom>
          <a:solidFill>
            <a:srgbClr val="F3F1AD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成績優良獎</a:t>
            </a:r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2A2F19D6-D6A8-37D8-0607-9044477EACD2}"/>
              </a:ext>
            </a:extLst>
          </p:cNvPr>
          <p:cNvSpPr/>
          <p:nvPr/>
        </p:nvSpPr>
        <p:spPr>
          <a:xfrm>
            <a:off x="3322327" y="1482899"/>
            <a:ext cx="2517600" cy="1510560"/>
          </a:xfrm>
          <a:custGeom>
            <a:avLst/>
            <a:gdLst>
              <a:gd name="connsiteX0" fmla="*/ 0 w 2517600"/>
              <a:gd name="connsiteY0" fmla="*/ 0 h 1510560"/>
              <a:gd name="connsiteX1" fmla="*/ 2517600 w 2517600"/>
              <a:gd name="connsiteY1" fmla="*/ 0 h 1510560"/>
              <a:gd name="connsiteX2" fmla="*/ 2517600 w 2517600"/>
              <a:gd name="connsiteY2" fmla="*/ 1510560 h 1510560"/>
              <a:gd name="connsiteX3" fmla="*/ 0 w 2517600"/>
              <a:gd name="connsiteY3" fmla="*/ 1510560 h 1510560"/>
              <a:gd name="connsiteX4" fmla="*/ 0 w 2517600"/>
              <a:gd name="connsiteY4" fmla="*/ 0 h 15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600" h="1510560">
                <a:moveTo>
                  <a:pt x="0" y="0"/>
                </a:moveTo>
                <a:lnTo>
                  <a:pt x="2517600" y="0"/>
                </a:lnTo>
                <a:lnTo>
                  <a:pt x="2517600" y="1510560"/>
                </a:lnTo>
                <a:lnTo>
                  <a:pt x="0" y="15105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學生學術暨實務競賽成績優良獎學金</a:t>
            </a:r>
          </a:p>
        </p:txBody>
      </p:sp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9312D803-8F2E-39CC-C223-EFF117458335}"/>
              </a:ext>
            </a:extLst>
          </p:cNvPr>
          <p:cNvSpPr/>
          <p:nvPr/>
        </p:nvSpPr>
        <p:spPr>
          <a:xfrm>
            <a:off x="6091687" y="1482899"/>
            <a:ext cx="2517600" cy="1510560"/>
          </a:xfrm>
          <a:custGeom>
            <a:avLst/>
            <a:gdLst>
              <a:gd name="connsiteX0" fmla="*/ 0 w 2517600"/>
              <a:gd name="connsiteY0" fmla="*/ 0 h 1510560"/>
              <a:gd name="connsiteX1" fmla="*/ 2517600 w 2517600"/>
              <a:gd name="connsiteY1" fmla="*/ 0 h 1510560"/>
              <a:gd name="connsiteX2" fmla="*/ 2517600 w 2517600"/>
              <a:gd name="connsiteY2" fmla="*/ 1510560 h 1510560"/>
              <a:gd name="connsiteX3" fmla="*/ 0 w 2517600"/>
              <a:gd name="connsiteY3" fmla="*/ 1510560 h 1510560"/>
              <a:gd name="connsiteX4" fmla="*/ 0 w 2517600"/>
              <a:gd name="connsiteY4" fmla="*/ 0 h 15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600" h="1510560">
                <a:moveTo>
                  <a:pt x="0" y="0"/>
                </a:moveTo>
                <a:lnTo>
                  <a:pt x="2517600" y="0"/>
                </a:lnTo>
                <a:lnTo>
                  <a:pt x="2517600" y="1510560"/>
                </a:lnTo>
                <a:lnTo>
                  <a:pt x="0" y="1510560"/>
                </a:lnTo>
                <a:lnTo>
                  <a:pt x="0" y="0"/>
                </a:lnTo>
                <a:close/>
              </a:path>
            </a:pathLst>
          </a:custGeom>
          <a:solidFill>
            <a:srgbClr val="CC66FF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學生社團校內外活動獎學金</a:t>
            </a:r>
          </a:p>
        </p:txBody>
      </p:sp>
      <p:sp>
        <p:nvSpPr>
          <p:cNvPr id="9" name="手繪多邊形: 圖案 8">
            <a:extLst>
              <a:ext uri="{FF2B5EF4-FFF2-40B4-BE49-F238E27FC236}">
                <a16:creationId xmlns:a16="http://schemas.microsoft.com/office/drawing/2014/main" id="{6DB78C07-D231-D6BB-8495-730EA625AF4D}"/>
              </a:ext>
            </a:extLst>
          </p:cNvPr>
          <p:cNvSpPr/>
          <p:nvPr/>
        </p:nvSpPr>
        <p:spPr>
          <a:xfrm>
            <a:off x="552966" y="3245219"/>
            <a:ext cx="2517600" cy="1510560"/>
          </a:xfrm>
          <a:custGeom>
            <a:avLst/>
            <a:gdLst>
              <a:gd name="connsiteX0" fmla="*/ 0 w 2517600"/>
              <a:gd name="connsiteY0" fmla="*/ 0 h 1510560"/>
              <a:gd name="connsiteX1" fmla="*/ 2517600 w 2517600"/>
              <a:gd name="connsiteY1" fmla="*/ 0 h 1510560"/>
              <a:gd name="connsiteX2" fmla="*/ 2517600 w 2517600"/>
              <a:gd name="connsiteY2" fmla="*/ 1510560 h 1510560"/>
              <a:gd name="connsiteX3" fmla="*/ 0 w 2517600"/>
              <a:gd name="connsiteY3" fmla="*/ 1510560 h 1510560"/>
              <a:gd name="connsiteX4" fmla="*/ 0 w 2517600"/>
              <a:gd name="connsiteY4" fmla="*/ 0 h 15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600" h="1510560">
                <a:moveTo>
                  <a:pt x="0" y="0"/>
                </a:moveTo>
                <a:lnTo>
                  <a:pt x="2517600" y="0"/>
                </a:lnTo>
                <a:lnTo>
                  <a:pt x="2517600" y="1510560"/>
                </a:lnTo>
                <a:lnTo>
                  <a:pt x="0" y="151056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技能檢定專業證照獎學金</a:t>
            </a:r>
          </a:p>
        </p:txBody>
      </p:sp>
      <p:sp>
        <p:nvSpPr>
          <p:cNvPr id="10" name="手繪多邊形: 圖案 9">
            <a:extLst>
              <a:ext uri="{FF2B5EF4-FFF2-40B4-BE49-F238E27FC236}">
                <a16:creationId xmlns:a16="http://schemas.microsoft.com/office/drawing/2014/main" id="{E5D89F6E-64F1-9056-E8B4-CBEEBA36F380}"/>
              </a:ext>
            </a:extLst>
          </p:cNvPr>
          <p:cNvSpPr/>
          <p:nvPr/>
        </p:nvSpPr>
        <p:spPr>
          <a:xfrm>
            <a:off x="3322327" y="3245219"/>
            <a:ext cx="2517600" cy="1510560"/>
          </a:xfrm>
          <a:custGeom>
            <a:avLst/>
            <a:gdLst>
              <a:gd name="connsiteX0" fmla="*/ 0 w 2517600"/>
              <a:gd name="connsiteY0" fmla="*/ 0 h 1510560"/>
              <a:gd name="connsiteX1" fmla="*/ 2517600 w 2517600"/>
              <a:gd name="connsiteY1" fmla="*/ 0 h 1510560"/>
              <a:gd name="connsiteX2" fmla="*/ 2517600 w 2517600"/>
              <a:gd name="connsiteY2" fmla="*/ 1510560 h 1510560"/>
              <a:gd name="connsiteX3" fmla="*/ 0 w 2517600"/>
              <a:gd name="connsiteY3" fmla="*/ 1510560 h 1510560"/>
              <a:gd name="connsiteX4" fmla="*/ 0 w 2517600"/>
              <a:gd name="connsiteY4" fmla="*/ 0 h 15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600" h="1510560">
                <a:moveTo>
                  <a:pt x="0" y="0"/>
                </a:moveTo>
                <a:lnTo>
                  <a:pt x="2517600" y="0"/>
                </a:lnTo>
                <a:lnTo>
                  <a:pt x="2517600" y="1510560"/>
                </a:lnTo>
                <a:lnTo>
                  <a:pt x="0" y="1510560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TW" altLang="en-US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高教深耕計畫</a:t>
            </a:r>
            <a:endParaRPr lang="en-US" altLang="zh-TW" sz="2800" b="0" i="0" kern="12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TW" altLang="en-US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獎學金</a:t>
            </a:r>
          </a:p>
        </p:txBody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9AA909AE-555B-7DE6-5A9F-DB12923BFFB9}"/>
              </a:ext>
            </a:extLst>
          </p:cNvPr>
          <p:cNvSpPr/>
          <p:nvPr/>
        </p:nvSpPr>
        <p:spPr>
          <a:xfrm>
            <a:off x="6091687" y="3245219"/>
            <a:ext cx="2517600" cy="1510560"/>
          </a:xfrm>
          <a:custGeom>
            <a:avLst/>
            <a:gdLst>
              <a:gd name="connsiteX0" fmla="*/ 0 w 2517600"/>
              <a:gd name="connsiteY0" fmla="*/ 0 h 1510560"/>
              <a:gd name="connsiteX1" fmla="*/ 2517600 w 2517600"/>
              <a:gd name="connsiteY1" fmla="*/ 0 h 1510560"/>
              <a:gd name="connsiteX2" fmla="*/ 2517600 w 2517600"/>
              <a:gd name="connsiteY2" fmla="*/ 1510560 h 1510560"/>
              <a:gd name="connsiteX3" fmla="*/ 0 w 2517600"/>
              <a:gd name="connsiteY3" fmla="*/ 1510560 h 1510560"/>
              <a:gd name="connsiteX4" fmla="*/ 0 w 2517600"/>
              <a:gd name="connsiteY4" fmla="*/ 0 h 15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600" h="1510560">
                <a:moveTo>
                  <a:pt x="0" y="0"/>
                </a:moveTo>
                <a:lnTo>
                  <a:pt x="2517600" y="0"/>
                </a:lnTo>
                <a:lnTo>
                  <a:pt x="2517600" y="1510560"/>
                </a:lnTo>
                <a:lnTo>
                  <a:pt x="0" y="151056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4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急難慰助學金、共同助學措施學生就學補助金。</a:t>
            </a:r>
          </a:p>
        </p:txBody>
      </p:sp>
      <p:sp>
        <p:nvSpPr>
          <p:cNvPr id="12" name="手繪多邊形: 圖案 11">
            <a:extLst>
              <a:ext uri="{FF2B5EF4-FFF2-40B4-BE49-F238E27FC236}">
                <a16:creationId xmlns:a16="http://schemas.microsoft.com/office/drawing/2014/main" id="{8283BC3D-6915-432F-F0A3-2520077C66E1}"/>
              </a:ext>
            </a:extLst>
          </p:cNvPr>
          <p:cNvSpPr/>
          <p:nvPr/>
        </p:nvSpPr>
        <p:spPr>
          <a:xfrm>
            <a:off x="552966" y="5007540"/>
            <a:ext cx="2517600" cy="1510560"/>
          </a:xfrm>
          <a:custGeom>
            <a:avLst/>
            <a:gdLst>
              <a:gd name="connsiteX0" fmla="*/ 0 w 2517600"/>
              <a:gd name="connsiteY0" fmla="*/ 0 h 1510560"/>
              <a:gd name="connsiteX1" fmla="*/ 2517600 w 2517600"/>
              <a:gd name="connsiteY1" fmla="*/ 0 h 1510560"/>
              <a:gd name="connsiteX2" fmla="*/ 2517600 w 2517600"/>
              <a:gd name="connsiteY2" fmla="*/ 1510560 h 1510560"/>
              <a:gd name="connsiteX3" fmla="*/ 0 w 2517600"/>
              <a:gd name="connsiteY3" fmla="*/ 1510560 h 1510560"/>
              <a:gd name="connsiteX4" fmla="*/ 0 w 2517600"/>
              <a:gd name="connsiteY4" fmla="*/ 0 h 15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600" h="1510560">
                <a:moveTo>
                  <a:pt x="0" y="0"/>
                </a:moveTo>
                <a:lnTo>
                  <a:pt x="2517600" y="0"/>
                </a:lnTo>
                <a:lnTo>
                  <a:pt x="2517600" y="1510560"/>
                </a:lnTo>
                <a:lnTo>
                  <a:pt x="0" y="15105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TW" altLang="en-US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工讀生</a:t>
            </a:r>
            <a:endParaRPr lang="en-US" altLang="zh-TW" sz="2800" b="0" i="0" kern="12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zh-TW" altLang="en-US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獎助學金</a:t>
            </a: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CB72EFE6-B646-4E61-B797-51939D2E8506}"/>
              </a:ext>
            </a:extLst>
          </p:cNvPr>
          <p:cNvSpPr/>
          <p:nvPr/>
        </p:nvSpPr>
        <p:spPr>
          <a:xfrm>
            <a:off x="3322327" y="5007540"/>
            <a:ext cx="2517600" cy="1510560"/>
          </a:xfrm>
          <a:custGeom>
            <a:avLst/>
            <a:gdLst>
              <a:gd name="connsiteX0" fmla="*/ 0 w 2517600"/>
              <a:gd name="connsiteY0" fmla="*/ 0 h 1510560"/>
              <a:gd name="connsiteX1" fmla="*/ 2517600 w 2517600"/>
              <a:gd name="connsiteY1" fmla="*/ 0 h 1510560"/>
              <a:gd name="connsiteX2" fmla="*/ 2517600 w 2517600"/>
              <a:gd name="connsiteY2" fmla="*/ 1510560 h 1510560"/>
              <a:gd name="connsiteX3" fmla="*/ 0 w 2517600"/>
              <a:gd name="connsiteY3" fmla="*/ 1510560 h 1510560"/>
              <a:gd name="connsiteX4" fmla="*/ 0 w 2517600"/>
              <a:gd name="connsiteY4" fmla="*/ 0 h 15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600" h="1510560">
                <a:moveTo>
                  <a:pt x="0" y="0"/>
                </a:moveTo>
                <a:lnTo>
                  <a:pt x="2517600" y="0"/>
                </a:lnTo>
                <a:lnTo>
                  <a:pt x="2517600" y="1510560"/>
                </a:lnTo>
                <a:lnTo>
                  <a:pt x="0" y="1510560"/>
                </a:lnTo>
                <a:lnTo>
                  <a:pt x="0" y="0"/>
                </a:lnTo>
                <a:close/>
              </a:path>
            </a:pathLst>
          </a:custGeom>
          <a:solidFill>
            <a:srgbClr val="00FFCC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原住民獎學金</a:t>
            </a:r>
          </a:p>
        </p:txBody>
      </p:sp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C31FDF8F-ED23-EF76-3194-3C641D691043}"/>
              </a:ext>
            </a:extLst>
          </p:cNvPr>
          <p:cNvSpPr/>
          <p:nvPr/>
        </p:nvSpPr>
        <p:spPr>
          <a:xfrm>
            <a:off x="6091687" y="5007540"/>
            <a:ext cx="2517600" cy="1510560"/>
          </a:xfrm>
          <a:custGeom>
            <a:avLst/>
            <a:gdLst>
              <a:gd name="connsiteX0" fmla="*/ 0 w 2517600"/>
              <a:gd name="connsiteY0" fmla="*/ 0 h 1510560"/>
              <a:gd name="connsiteX1" fmla="*/ 2517600 w 2517600"/>
              <a:gd name="connsiteY1" fmla="*/ 0 h 1510560"/>
              <a:gd name="connsiteX2" fmla="*/ 2517600 w 2517600"/>
              <a:gd name="connsiteY2" fmla="*/ 1510560 h 1510560"/>
              <a:gd name="connsiteX3" fmla="*/ 0 w 2517600"/>
              <a:gd name="connsiteY3" fmla="*/ 1510560 h 1510560"/>
              <a:gd name="connsiteX4" fmla="*/ 0 w 2517600"/>
              <a:gd name="connsiteY4" fmla="*/ 0 h 15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600" h="1510560">
                <a:moveTo>
                  <a:pt x="0" y="0"/>
                </a:moveTo>
                <a:lnTo>
                  <a:pt x="2517600" y="0"/>
                </a:lnTo>
                <a:lnTo>
                  <a:pt x="2517600" y="1510560"/>
                </a:lnTo>
                <a:lnTo>
                  <a:pt x="0" y="1510560"/>
                </a:lnTo>
                <a:lnTo>
                  <a:pt x="0" y="0"/>
                </a:lnTo>
                <a:close/>
              </a:path>
            </a:pathLst>
          </a:custGeom>
          <a:solidFill>
            <a:srgbClr val="FF7C8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800" b="0" i="0" kern="1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弱勢助學金</a:t>
            </a:r>
          </a:p>
        </p:txBody>
      </p:sp>
    </p:spTree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2A1E28B-A76A-CBDB-180B-EF593DF8D2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2" y="0"/>
            <a:ext cx="9163721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大專弱勢助學金</a:t>
            </a: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BD3ED2DF-6333-E909-C7CC-5856BB12C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413687"/>
              </p:ext>
            </p:extLst>
          </p:nvPr>
        </p:nvGraphicFramePr>
        <p:xfrm>
          <a:off x="215516" y="1145022"/>
          <a:ext cx="8712967" cy="532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557">
                  <a:extLst>
                    <a:ext uri="{9D8B030D-6E8A-4147-A177-3AD203B41FA5}">
                      <a16:colId xmlns:a16="http://schemas.microsoft.com/office/drawing/2014/main" val="2786137108"/>
                    </a:ext>
                  </a:extLst>
                </a:gridCol>
                <a:gridCol w="1530082">
                  <a:extLst>
                    <a:ext uri="{9D8B030D-6E8A-4147-A177-3AD203B41FA5}">
                      <a16:colId xmlns:a16="http://schemas.microsoft.com/office/drawing/2014/main" val="3584974839"/>
                    </a:ext>
                  </a:extLst>
                </a:gridCol>
                <a:gridCol w="1530082">
                  <a:extLst>
                    <a:ext uri="{9D8B030D-6E8A-4147-A177-3AD203B41FA5}">
                      <a16:colId xmlns:a16="http://schemas.microsoft.com/office/drawing/2014/main" val="506270025"/>
                    </a:ext>
                  </a:extLst>
                </a:gridCol>
                <a:gridCol w="1530082">
                  <a:extLst>
                    <a:ext uri="{9D8B030D-6E8A-4147-A177-3AD203B41FA5}">
                      <a16:colId xmlns:a16="http://schemas.microsoft.com/office/drawing/2014/main" val="822498384"/>
                    </a:ext>
                  </a:extLst>
                </a:gridCol>
                <a:gridCol w="1530082">
                  <a:extLst>
                    <a:ext uri="{9D8B030D-6E8A-4147-A177-3AD203B41FA5}">
                      <a16:colId xmlns:a16="http://schemas.microsoft.com/office/drawing/2014/main" val="3463027365"/>
                    </a:ext>
                  </a:extLst>
                </a:gridCol>
                <a:gridCol w="1530082">
                  <a:extLst>
                    <a:ext uri="{9D8B030D-6E8A-4147-A177-3AD203B41FA5}">
                      <a16:colId xmlns:a16="http://schemas.microsoft.com/office/drawing/2014/main" val="2208003505"/>
                    </a:ext>
                  </a:extLst>
                </a:gridCol>
              </a:tblGrid>
              <a:tr h="742228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級距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第三級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第四級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第五級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58870"/>
                  </a:ext>
                </a:extLst>
              </a:tr>
              <a:tr h="742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萬以下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超過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</a:t>
                      </a:r>
                      <a:endParaRPr lang="en-US" altLang="zh-TW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超過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~50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萬以下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超過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~60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萬以下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超過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~70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萬以下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663409"/>
                  </a:ext>
                </a:extLst>
              </a:tr>
              <a:tr h="7422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補助金額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35,000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27,000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17,000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397439"/>
                  </a:ext>
                </a:extLst>
              </a:tr>
              <a:tr h="127030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申請資格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讀國內大專校院具有學籍於修業年限內之學生均可申請。</a:t>
                      </a:r>
                      <a:b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家庭年收入不得超過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萬元。</a:t>
                      </a:r>
                      <a:b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家庭應計列人口之利息所得不超過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萬元。</a:t>
                      </a:r>
                      <a:b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家庭應計列人口合計擁有不動產價值不超過新台幣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650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萬元。</a:t>
                      </a:r>
                      <a:b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前一學期學業成績平均不得低於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分上。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226512"/>
                  </a:ext>
                </a:extLst>
              </a:tr>
              <a:tr h="7976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申請期限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每學年於第一學期開學後申請至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日止，逾期概不受理。</a:t>
                      </a:r>
                      <a:b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本項補助一學年僅補助一次，且不得與其他政府助學措施同時申請，請同學們留意。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849279"/>
                  </a:ext>
                </a:extLst>
              </a:tr>
              <a:tr h="1033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準備資料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申請表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至學生校務系統列印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近三個月內戶籍謄本（未婚者含父母或監護人及本人學生；已婚者含本人、配偶； 如戶籍不同者，需分別檢附）。</a:t>
                      </a:r>
                      <a:b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前一學期成績單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新生、轉學生免附成績單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164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687949"/>
      </p:ext>
    </p:extLst>
  </p:cSld>
  <p:clrMapOvr>
    <a:masterClrMapping/>
  </p:clrMapOvr>
  <p:transition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自訂設計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自訂設計">
      <a:majorFont>
        <a:latin typeface="Arial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自訂設計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自訂設計">
      <a:majorFont>
        <a:latin typeface="Arial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第一PPT，www.1ppt.com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oa3beuqa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zexslws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a:spPr>
      <a:bodyPr/>
      <a:lstStyle>
        <a:defPPr>
          <a:defRPr sz="2399">
            <a:latin typeface="方正苏新诗柳楷简体" panose="02000000000000000000" pitchFamily="2" charset="-122"/>
            <a:ea typeface="方正苏新诗柳楷简体" panose="02000000000000000000" pitchFamily="2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第一PPT，www.1ppt.com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stihjlpu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自訂設計">
      <a:majorFont>
        <a:latin typeface="Arial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自訂設計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自訂設計">
      <a:majorFont>
        <a:latin typeface="Arial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自訂設計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自訂設計">
      <a:majorFont>
        <a:latin typeface="Arial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自訂設計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自訂設計">
      <a:majorFont>
        <a:latin typeface="Arial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自訂設計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自訂設計">
      <a:majorFont>
        <a:latin typeface="Arial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自訂設計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自訂設計">
      <a:majorFont>
        <a:latin typeface="Arial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自訂設計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自訂設計">
      <a:majorFont>
        <a:latin typeface="Arial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自訂設計">
  <a:themeElements>
    <a:clrScheme name="鋒芒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自訂設計">
      <a:majorFont>
        <a:latin typeface="Arial"/>
        <a:ea typeface="華康中圓體"/>
        <a:cs typeface=""/>
      </a:majorFont>
      <a:minorFont>
        <a:latin typeface="Arial"/>
        <a:ea typeface="華康中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華康中圓體" pitchFamily="49" charset="-120"/>
            <a:ea typeface="華康中圓體" pitchFamily="49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30421</TotalTime>
  <Words>1526</Words>
  <Application>Microsoft Office PowerPoint</Application>
  <PresentationFormat>如螢幕大小 (4:3)</PresentationFormat>
  <Paragraphs>212</Paragraphs>
  <Slides>38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38</vt:i4>
      </vt:variant>
    </vt:vector>
  </HeadingPairs>
  <TitlesOfParts>
    <vt:vector size="62" baseType="lpstr">
      <vt:lpstr>Adobe 繁黑體 Std B</vt:lpstr>
      <vt:lpstr>等线</vt:lpstr>
      <vt:lpstr>微软雅黑</vt:lpstr>
      <vt:lpstr>字魂59号-创粗黑</vt:lpstr>
      <vt:lpstr>華康中圓體</vt:lpstr>
      <vt:lpstr>微軟正黑體</vt:lpstr>
      <vt:lpstr>標楷體</vt:lpstr>
      <vt:lpstr>Arial</vt:lpstr>
      <vt:lpstr>Calibri</vt:lpstr>
      <vt:lpstr>Times New Roman</vt:lpstr>
      <vt:lpstr>Wingdings</vt:lpstr>
      <vt:lpstr>自訂設計</vt:lpstr>
      <vt:lpstr>1_自訂設計</vt:lpstr>
      <vt:lpstr>2_自訂設計</vt:lpstr>
      <vt:lpstr>3_自訂設計</vt:lpstr>
      <vt:lpstr>4_自訂設計</vt:lpstr>
      <vt:lpstr>5_自訂設計</vt:lpstr>
      <vt:lpstr>6_自訂設計</vt:lpstr>
      <vt:lpstr>7_自訂設計</vt:lpstr>
      <vt:lpstr>8_自訂設計</vt:lpstr>
      <vt:lpstr>9_自訂設計</vt:lpstr>
      <vt:lpstr>第一PPT，www.1ppt.com</vt:lpstr>
      <vt:lpstr>1_第一PPT，www.1ppt.com</vt:lpstr>
      <vt:lpstr>7_第一PPT，www.1ppt.com</vt:lpstr>
      <vt:lpstr>PowerPoint 簡報</vt:lpstr>
      <vt:lpstr>觀光人潮回流</vt:lpstr>
      <vt:lpstr> 旅遊產業大起飛</vt:lpstr>
      <vt:lpstr>PowerPoint 簡報</vt:lpstr>
      <vt:lpstr>福容飯店到嘉義</vt:lpstr>
      <vt:lpstr>PowerPoint 簡報</vt:lpstr>
      <vt:lpstr>就讀觀光休閒管理系的好處</vt:lpstr>
      <vt:lpstr>多項獎學金</vt:lpstr>
      <vt:lpstr>大專弱勢助學金</vt:lpstr>
      <vt:lpstr>學雜費減免</vt:lpstr>
      <vt:lpstr>就學貸款</vt:lpstr>
      <vt:lpstr>PowerPoint 簡報</vt:lpstr>
      <vt:lpstr>入學管道、班別</vt:lpstr>
      <vt:lpstr>入學管道</vt:lpstr>
      <vt:lpstr>觀光休閒管理系培育目標</vt:lpstr>
      <vt:lpstr> 課程方向 </vt:lpstr>
      <vt:lpstr> 課程方向 </vt:lpstr>
      <vt:lpstr>未來出路</vt:lpstr>
      <vt:lpstr>實習課程</vt:lpstr>
      <vt:lpstr>實習單位</vt:lpstr>
      <vt:lpstr>實習單位</vt:lpstr>
      <vt:lpstr>專業教室</vt:lpstr>
      <vt:lpstr>四年內考取專業技能證照</vt:lpstr>
      <vt:lpstr>專業技能證照獎勵</vt:lpstr>
      <vt:lpstr>遊程競賽學生創作旅遊行程  激發出獨一無二的玩法</vt:lpstr>
      <vt:lpstr>觀光休閒管理系蔡芷涵同學 榮獲110年全國大專優秀青年</vt:lpstr>
      <vt:lpstr>學生優秀表現</vt:lpstr>
      <vt:lpstr>學生優秀表現</vt:lpstr>
      <vt:lpstr>本系學生優秀表現</vt:lpstr>
      <vt:lpstr>本系學生優秀表現</vt:lpstr>
      <vt:lpstr>校園設施</vt:lpstr>
      <vt:lpstr>校園設施 健身房</vt:lpstr>
      <vt:lpstr>校園-戶外籃、排球場</vt:lpstr>
      <vt:lpstr>校園-宿舍環境</vt:lpstr>
      <vt:lpstr>嘉義好好玩</vt:lpstr>
      <vt:lpstr>嘉義好好玩</vt:lpstr>
      <vt:lpstr>聯絡方式</vt:lpstr>
      <vt:lpstr>觀光休閒管理系 歡迎你的加入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簡報大綱</dc:title>
  <dc:creator>wfc</dc:creator>
  <cp:lastModifiedBy>wfutlm</cp:lastModifiedBy>
  <cp:revision>2175</cp:revision>
  <cp:lastPrinted>2020-10-20T03:50:55Z</cp:lastPrinted>
  <dcterms:created xsi:type="dcterms:W3CDTF">2007-09-17T03:36:52Z</dcterms:created>
  <dcterms:modified xsi:type="dcterms:W3CDTF">2023-04-11T02:30:44Z</dcterms:modified>
</cp:coreProperties>
</file>